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57" r:id="rId3"/>
    <p:sldId id="286" r:id="rId4"/>
    <p:sldId id="287" r:id="rId5"/>
    <p:sldId id="288" r:id="rId6"/>
    <p:sldId id="289" r:id="rId7"/>
    <p:sldId id="290" r:id="rId8"/>
    <p:sldId id="291" r:id="rId9"/>
    <p:sldId id="292" r:id="rId10"/>
    <p:sldId id="308" r:id="rId11"/>
    <p:sldId id="309" r:id="rId12"/>
    <p:sldId id="299" r:id="rId13"/>
    <p:sldId id="300" r:id="rId14"/>
    <p:sldId id="301" r:id="rId15"/>
    <p:sldId id="303" r:id="rId16"/>
    <p:sldId id="304" r:id="rId17"/>
    <p:sldId id="305" r:id="rId18"/>
    <p:sldId id="307" r:id="rId19"/>
    <p:sldId id="28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A950C4-24C5-BE43-BB01-DFD7BDAB313A}" type="datetimeFigureOut">
              <a:rPr lang="en-US" smtClean="0"/>
              <a:t>12/5/17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03D39-E325-5342-9930-C2DB8C7571F2}" type="slidenum">
              <a:rPr lang="en-US" smtClean="0"/>
              <a:t>‹#›</a:t>
            </a:fld>
            <a:endParaRPr lang="en-US"/>
          </a:p>
        </p:txBody>
      </p:sp>
    </p:spTree>
    <p:extLst>
      <p:ext uri="{BB962C8B-B14F-4D97-AF65-F5344CB8AC3E}">
        <p14:creationId xmlns:p14="http://schemas.microsoft.com/office/powerpoint/2010/main" val="16816548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03D39-E325-5342-9930-C2DB8C7571F2}" type="slidenum">
              <a:rPr lang="en-US" smtClean="0"/>
              <a:t>5</a:t>
            </a:fld>
            <a:endParaRPr lang="en-US"/>
          </a:p>
        </p:txBody>
      </p:sp>
    </p:spTree>
    <p:extLst>
      <p:ext uri="{BB962C8B-B14F-4D97-AF65-F5344CB8AC3E}">
        <p14:creationId xmlns:p14="http://schemas.microsoft.com/office/powerpoint/2010/main" val="212820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Theoretical arguments suggest that as the degree of a country's </a:t>
            </a:r>
            <a:r>
              <a:rPr lang="en-US" altLang="en-US" i="1" smtClean="0"/>
              <a:t>home bias </a:t>
            </a:r>
            <a:r>
              <a:rPr lang="en-US" altLang="en-US" smtClean="0"/>
              <a:t>increases, the global risk sharing between domestic and foreign investors will be </a:t>
            </a:r>
            <a:r>
              <a:rPr lang="en-US" altLang="en-US" i="1" smtClean="0"/>
              <a:t>reduced</a:t>
            </a:r>
            <a:r>
              <a:rPr lang="en-US" altLang="en-US" smtClean="0"/>
              <a:t> and thereby the country's cost of capital will </a:t>
            </a:r>
            <a:r>
              <a:rPr lang="en-US" altLang="en-US" i="1" smtClean="0"/>
              <a:t>increase</a:t>
            </a:r>
            <a:r>
              <a:rPr lang="en-US" altLang="en-US" smtClean="0"/>
              <a:t>. The empirical evidence implies that countries may enjoy a significantly lower cost of capital by reducing the extent of their home bias and hence increasing global risk sharing.</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DB791C8-511D-49B8-AB08-B90850B679CF}" type="slidenum">
              <a:rPr lang="en-US" altLang="en-US" smtClean="0"/>
              <a:pPr eaLnBrk="1" hangingPunct="1"/>
              <a:t>8</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3A289CFA-09AA-E24E-9FF1-1DAED68D6B5A}"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EFC59D6-1696-7449-91FE-9E1AE4FEC42F}"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FEFC59D6-1696-7449-91FE-9E1AE4FEC42F}" type="datetimeFigureOut">
              <a:rPr lang="en-US" smtClean="0"/>
              <a:t>12/5/17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FC59D6-1696-7449-91FE-9E1AE4FEC42F}"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FC59D6-1696-7449-91FE-9E1AE4FEC42F}"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EFC59D6-1696-7449-91FE-9E1AE4FEC42F}"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C59D6-1696-7449-91FE-9E1AE4FEC42F}" type="datetimeFigureOut">
              <a:rPr lang="en-US" smtClean="0"/>
              <a:t>12/5/17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EFC59D6-1696-7449-91FE-9E1AE4FEC42F}" type="datetimeFigureOut">
              <a:rPr lang="en-US" smtClean="0"/>
              <a:t>12/5/17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89CFA-09AA-E24E-9FF1-1DAED68D6B5A}"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FEFC59D6-1696-7449-91FE-9E1AE4FEC42F}" type="datetimeFigureOut">
              <a:rPr lang="en-US" smtClean="0"/>
              <a:t>12/5/17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89CFA-09AA-E24E-9FF1-1DAED68D6B5A}"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EFC59D6-1696-7449-91FE-9E1AE4FEC42F}" type="datetimeFigureOut">
              <a:rPr lang="en-US" smtClean="0"/>
              <a:t>12/5/17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89CFA-09AA-E24E-9FF1-1DAED68D6B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FEFC59D6-1696-7449-91FE-9E1AE4FEC42F}" type="datetimeFigureOut">
              <a:rPr lang="en-US" smtClean="0"/>
              <a:t>12/5/17</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3A289CFA-09AA-E24E-9FF1-1DAED68D6B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429" y="1469571"/>
            <a:ext cx="7986658" cy="2492829"/>
          </a:xfrm>
        </p:spPr>
        <p:txBody>
          <a:bodyPr/>
          <a:lstStyle/>
          <a:p>
            <a:r>
              <a:rPr lang="en-US" dirty="0" smtClean="0"/>
              <a:t>International capital structure and the cost of capital </a:t>
            </a:r>
            <a:endParaRPr lang="en-US" dirty="0"/>
          </a:p>
        </p:txBody>
      </p:sp>
      <p:sp>
        <p:nvSpPr>
          <p:cNvPr id="3" name="Subtitle 2"/>
          <p:cNvSpPr>
            <a:spLocks noGrp="1"/>
          </p:cNvSpPr>
          <p:nvPr>
            <p:ph type="subTitle" idx="1"/>
          </p:nvPr>
        </p:nvSpPr>
        <p:spPr>
          <a:xfrm>
            <a:off x="1600201" y="4529666"/>
            <a:ext cx="6762749" cy="1189815"/>
          </a:xfrm>
        </p:spPr>
        <p:txBody>
          <a:bodyPr/>
          <a:lstStyle/>
          <a:p>
            <a:endParaRPr lang="en-US" i="1" dirty="0" smtClean="0"/>
          </a:p>
        </p:txBody>
      </p:sp>
    </p:spTree>
    <p:extLst>
      <p:ext uri="{BB962C8B-B14F-4D97-AF65-F5344CB8AC3E}">
        <p14:creationId xmlns:p14="http://schemas.microsoft.com/office/powerpoint/2010/main" val="194467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cross-border listing</a:t>
            </a:r>
            <a:endParaRPr lang="en-US" dirty="0"/>
          </a:p>
        </p:txBody>
      </p:sp>
      <p:sp>
        <p:nvSpPr>
          <p:cNvPr id="3" name="Content Placeholder 2"/>
          <p:cNvSpPr>
            <a:spLocks noGrp="1"/>
          </p:cNvSpPr>
          <p:nvPr>
            <p:ph idx="1"/>
          </p:nvPr>
        </p:nvSpPr>
        <p:spPr/>
        <p:txBody>
          <a:bodyPr/>
          <a:lstStyle/>
          <a:p>
            <a:pPr marL="282575" lvl="1" indent="-282575">
              <a:spcBef>
                <a:spcPts val="2000"/>
              </a:spcBef>
            </a:pP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Expand the firm’s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potential investor base, which will lead to a higher stock price and lower cost of capital</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282575" lvl="1" indent="-282575">
              <a:spcBef>
                <a:spcPts val="2000"/>
              </a:spcBef>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reate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a secondary market for the company’s shares, which facilitates raising new capital in foreign </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markets.</a:t>
            </a:r>
          </a:p>
          <a:p>
            <a:pPr marL="282575" lvl="1" indent="-282575">
              <a:spcBef>
                <a:spcPts val="2000"/>
              </a:spcBef>
            </a:pP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Enhance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the liquidity of the company’s </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stock.</a:t>
            </a:r>
          </a:p>
          <a:p>
            <a:pPr marL="282575" lvl="1" indent="-282575">
              <a:spcBef>
                <a:spcPts val="2000"/>
              </a:spcBef>
            </a:pP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Enhance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the visibility of the company’s name and its products in foreign marketplaces.</a:t>
            </a:r>
          </a:p>
          <a:p>
            <a:pPr marL="0" lvl="1" indent="0">
              <a:spcBef>
                <a:spcPts val="2000"/>
              </a:spcBef>
              <a:buNone/>
            </a:pPr>
            <a:endPar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460462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cross-border listing </a:t>
            </a:r>
            <a:endParaRPr lang="en-US" dirty="0"/>
          </a:p>
        </p:txBody>
      </p:sp>
      <p:sp>
        <p:nvSpPr>
          <p:cNvPr id="3" name="Content Placeholder 2"/>
          <p:cNvSpPr>
            <a:spLocks noGrp="1"/>
          </p:cNvSpPr>
          <p:nvPr>
            <p:ph idx="1"/>
          </p:nvPr>
        </p:nvSpPr>
        <p:spPr/>
        <p:txBody>
          <a:bodyPr>
            <a:normAutofit lnSpcReduction="10000"/>
          </a:bodyPr>
          <a:lstStyle/>
          <a:p>
            <a:pPr marL="282575" lvl="1" indent="-282575">
              <a:spcBef>
                <a:spcPts val="2000"/>
              </a:spcBef>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It can be costly to meet the disclosure and listing </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requirements.</a:t>
            </a:r>
          </a:p>
          <a:p>
            <a:pPr marL="282575" lvl="1" indent="-282575">
              <a:spcBef>
                <a:spcPts val="2000"/>
              </a:spcBef>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Controlling insiders may find it difficult to continue to derive private benefits once the company is cross-listed on foreign </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exchanges (due to better governance).</a:t>
            </a:r>
            <a:endPar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2575" lvl="1" indent="-282575">
              <a:spcBef>
                <a:spcPts val="2000"/>
              </a:spcBef>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T</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here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can be volatility spillover from </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overseas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markets</a:t>
            </a: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282575" lvl="1" indent="-282575">
              <a:spcBef>
                <a:spcPts val="2000"/>
              </a:spcBef>
            </a:pPr>
            <a:r>
              <a:rPr lang="en-US" alt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Foreigners may </a:t>
            </a: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acquire a controlling interest and challenge the domestic control of the company.</a:t>
            </a:r>
          </a:p>
          <a:p>
            <a:pPr marL="282575" lvl="1" indent="-282575">
              <a:spcBef>
                <a:spcPts val="2000"/>
              </a:spcBef>
            </a:pPr>
            <a:endPar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282575" lvl="1" indent="-282575">
              <a:spcBef>
                <a:spcPts val="2000"/>
              </a:spcBef>
            </a:pPr>
            <a:endPar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p>
        </p:txBody>
      </p:sp>
    </p:spTree>
    <p:extLst>
      <p:ext uri="{BB962C8B-B14F-4D97-AF65-F5344CB8AC3E}">
        <p14:creationId xmlns:p14="http://schemas.microsoft.com/office/powerpoint/2010/main" val="97477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4857" y="381000"/>
            <a:ext cx="8438143" cy="1044388"/>
          </a:xfrm>
        </p:spPr>
        <p:txBody>
          <a:bodyPr>
            <a:normAutofit/>
          </a:bodyPr>
          <a:lstStyle/>
          <a:p>
            <a:pPr eaLnBrk="1" hangingPunct="1"/>
            <a:r>
              <a:rPr lang="en-US" altLang="en-US" sz="2800" dirty="0" smtClean="0"/>
              <a:t>The effect of foreign </a:t>
            </a:r>
            <a:r>
              <a:rPr lang="en-US" altLang="en-US" sz="2800" dirty="0"/>
              <a:t>e</a:t>
            </a:r>
            <a:r>
              <a:rPr lang="en-US" altLang="en-US" sz="2800" dirty="0" smtClean="0"/>
              <a:t>quity </a:t>
            </a:r>
            <a:r>
              <a:rPr lang="en-US" altLang="en-US" sz="2800" dirty="0"/>
              <a:t>o</a:t>
            </a:r>
            <a:r>
              <a:rPr lang="en-US" altLang="en-US" sz="2800" dirty="0" smtClean="0"/>
              <a:t>wnership </a:t>
            </a:r>
            <a:r>
              <a:rPr lang="en-US" altLang="en-US" sz="2800" dirty="0"/>
              <a:t>r</a:t>
            </a:r>
            <a:r>
              <a:rPr lang="en-US" altLang="en-US" sz="2800" dirty="0" smtClean="0"/>
              <a:t>estrictions</a:t>
            </a:r>
          </a:p>
        </p:txBody>
      </p:sp>
      <p:sp>
        <p:nvSpPr>
          <p:cNvPr id="23555" name="Rectangle 3"/>
          <p:cNvSpPr>
            <a:spLocks noGrp="1" noChangeArrowheads="1"/>
          </p:cNvSpPr>
          <p:nvPr>
            <p:ph idx="1"/>
          </p:nvPr>
        </p:nvSpPr>
        <p:spPr>
          <a:xfrm>
            <a:off x="457200" y="1949408"/>
            <a:ext cx="8229600" cy="4481556"/>
          </a:xfrm>
        </p:spPr>
        <p:txBody>
          <a:bodyPr/>
          <a:lstStyle/>
          <a:p>
            <a:pPr eaLnBrk="1" hangingPunct="1"/>
            <a:r>
              <a:rPr lang="en-US" altLang="en-US" sz="2400" dirty="0" smtClean="0"/>
              <a:t>While companies have incentives to internationalize their ownership structure to lower the cost of capital and increase market share, they may be concerned with the possible loss of corporate control to foreigners.</a:t>
            </a:r>
          </a:p>
          <a:p>
            <a:pPr eaLnBrk="1" hangingPunct="1"/>
            <a:r>
              <a:rPr lang="en-US" altLang="en-US" sz="2400" dirty="0" smtClean="0"/>
              <a:t>In many countries, there are legal restrictions on the percentage of a firm that foreigners can own.</a:t>
            </a:r>
          </a:p>
          <a:p>
            <a:pPr eaLnBrk="1" hangingPunct="1"/>
            <a:r>
              <a:rPr lang="en-US" altLang="en-US" sz="2400" dirty="0" smtClean="0"/>
              <a:t>These restrictions are imposed as a means of ensuring domestic control of local firms.</a:t>
            </a: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4040779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pPr eaLnBrk="1" hangingPunct="1"/>
            <a:r>
              <a:rPr lang="en-US" altLang="en-US" sz="3000" dirty="0" smtClean="0"/>
              <a:t>Historical restrictions on foreign </a:t>
            </a:r>
            <a:r>
              <a:rPr lang="en-US" altLang="en-US" sz="3000" dirty="0"/>
              <a:t>o</a:t>
            </a:r>
            <a:r>
              <a:rPr lang="en-US" altLang="en-US" sz="3000" dirty="0" smtClean="0"/>
              <a:t>wnership</a:t>
            </a:r>
          </a:p>
        </p:txBody>
      </p:sp>
      <p:graphicFrame>
        <p:nvGraphicFramePr>
          <p:cNvPr id="25635" name="Group 35"/>
          <p:cNvGraphicFramePr>
            <a:graphicFrameLocks noGrp="1"/>
          </p:cNvGraphicFramePr>
          <p:nvPr>
            <p:ph idx="1"/>
            <p:extLst>
              <p:ext uri="{D42A27DB-BD31-4B8C-83A1-F6EECF244321}">
                <p14:modId xmlns:p14="http://schemas.microsoft.com/office/powerpoint/2010/main" val="3707030802"/>
              </p:ext>
            </p:extLst>
          </p:nvPr>
        </p:nvGraphicFramePr>
        <p:xfrm>
          <a:off x="76200" y="1828800"/>
          <a:ext cx="8991600" cy="4376414"/>
        </p:xfrm>
        <a:graphic>
          <a:graphicData uri="http://schemas.openxmlformats.org/drawingml/2006/table">
            <a:tbl>
              <a:tblPr/>
              <a:tblGrid>
                <a:gridCol w="1805189"/>
                <a:gridCol w="7186411"/>
              </a:tblGrid>
              <a:tr h="360308">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Country</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Restrictions on foreigners</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7255">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Canada</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Limited to </a:t>
                      </a:r>
                      <a:r>
                        <a:rPr kumimoji="0" lang="it-IT"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20% in broadcasting; limited to 25% in banking/insurance</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60308">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France</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Limited to 20%</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7255">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China</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Foreigners restricted to B shares; locals eligible for A shares</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7255">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Japan</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Limited to 20-50% for several major firms; acquisition of over 10% of a single firm subject to approval </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7255">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Spain</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Limited to 0% of defense industries and mass media; limited to 50% of other firms</a:t>
                      </a:r>
                      <a:endParaRPr kumimoji="0" lang="it-IT"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endParaRP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60308">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it-IT"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Switzerland</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03213" marR="0" lvl="0" indent="-303213"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Limited to bearer shares</a:t>
                      </a:r>
                      <a:endParaRPr kumimoji="0" lang="it-IT"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endParaRP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3725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Times New Roman" pitchFamily="18" charset="0"/>
                          <a:cs typeface="ItcSymbol-Medium"/>
                        </a:rPr>
                        <a:t>United Kingdom</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Government retains veto power over foreign takeover of  </a:t>
                      </a:r>
                    </a:p>
                    <a:p>
                      <a:pPr marL="0" marR="0" lvl="0" indent="0" algn="l" defTabSz="80962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ItcSymbol-Medium"/>
                        </a:rPr>
                        <a:t>    any British firm.</a:t>
                      </a:r>
                    </a:p>
                  </a:txBody>
                  <a:tcPr marL="93601" marR="93601" marT="52752" marB="527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4254291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Dual pricing</a:t>
            </a:r>
          </a:p>
        </p:txBody>
      </p:sp>
      <p:sp>
        <p:nvSpPr>
          <p:cNvPr id="25603" name="Rectangle 3"/>
          <p:cNvSpPr>
            <a:spLocks noGrp="1" noChangeArrowheads="1"/>
          </p:cNvSpPr>
          <p:nvPr>
            <p:ph idx="1"/>
          </p:nvPr>
        </p:nvSpPr>
        <p:spPr/>
        <p:txBody>
          <a:bodyPr>
            <a:normAutofit fontScale="85000" lnSpcReduction="10000"/>
          </a:bodyPr>
          <a:lstStyle/>
          <a:p>
            <a:pPr eaLnBrk="1" hangingPunct="1">
              <a:lnSpc>
                <a:spcPct val="90000"/>
              </a:lnSpc>
            </a:pPr>
            <a:r>
              <a:rPr lang="en-US" altLang="en-US" sz="2800" dirty="0" smtClean="0"/>
              <a:t>Suppose foreigners, if allowed, would like to buy 30 percent of a Korean firm.</a:t>
            </a:r>
          </a:p>
          <a:p>
            <a:pPr eaLnBrk="1" hangingPunct="1">
              <a:lnSpc>
                <a:spcPct val="90000"/>
              </a:lnSpc>
            </a:pPr>
            <a:r>
              <a:rPr lang="en-US" altLang="en-US" sz="2800" dirty="0" smtClean="0"/>
              <a:t>But because of ownership constraints imposed on foreigners, they can purchase at most 20 percent.</a:t>
            </a:r>
          </a:p>
          <a:p>
            <a:pPr eaLnBrk="1" hangingPunct="1">
              <a:lnSpc>
                <a:spcPct val="90000"/>
              </a:lnSpc>
            </a:pPr>
            <a:r>
              <a:rPr lang="en-US" altLang="en-US" sz="2800" dirty="0" smtClean="0"/>
              <a:t>Because this constraint is effective in limiting desired foreign ownership, foreign and domestic investors many face different market share prices.</a:t>
            </a:r>
          </a:p>
          <a:p>
            <a:pPr eaLnBrk="1" hangingPunct="1">
              <a:lnSpc>
                <a:spcPct val="90000"/>
              </a:lnSpc>
            </a:pPr>
            <a:r>
              <a:rPr lang="en-US" altLang="en-US" sz="2800" dirty="0" smtClean="0"/>
              <a:t>This dual pricing is the so-called pricing-to-market (PTM) phenomenon</a:t>
            </a:r>
            <a:r>
              <a:rPr lang="en-US" altLang="en-US" sz="2800" b="1" dirty="0" smtClean="0"/>
              <a:t>.</a:t>
            </a:r>
          </a:p>
          <a:p>
            <a:pPr eaLnBrk="1" hangingPunct="1">
              <a:lnSpc>
                <a:spcPct val="90000"/>
              </a:lnSpc>
            </a:pPr>
            <a:r>
              <a:rPr lang="en-US" altLang="en-US" sz="2800" dirty="0" smtClean="0"/>
              <a:t>Dual pricing implies differential cost of equity.</a:t>
            </a: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841745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hangingPunct="1"/>
            <a:r>
              <a:rPr lang="en-US" altLang="en-US" sz="3600" dirty="0" smtClean="0"/>
              <a:t>Dual pricing example: Nestl</a:t>
            </a:r>
            <a:r>
              <a:rPr lang="en-US" altLang="en-US" sz="3600" dirty="0" smtClean="0">
                <a:cs typeface="Times New Roman" pitchFamily="18" charset="0"/>
              </a:rPr>
              <a:t>é</a:t>
            </a:r>
          </a:p>
        </p:txBody>
      </p:sp>
      <p:sp>
        <p:nvSpPr>
          <p:cNvPr id="27651" name="Rectangle 3"/>
          <p:cNvSpPr>
            <a:spLocks noGrp="1" noChangeArrowheads="1"/>
          </p:cNvSpPr>
          <p:nvPr>
            <p:ph idx="1"/>
          </p:nvPr>
        </p:nvSpPr>
        <p:spPr>
          <a:xfrm>
            <a:off x="457200" y="2057400"/>
            <a:ext cx="8229600" cy="4373563"/>
          </a:xfrm>
        </p:spPr>
        <p:txBody>
          <a:bodyPr/>
          <a:lstStyle/>
          <a:p>
            <a:pPr eaLnBrk="1" hangingPunct="1"/>
            <a:r>
              <a:rPr lang="en-US" altLang="en-US" sz="2800" dirty="0" smtClean="0"/>
              <a:t>Recall that Nestl</a:t>
            </a:r>
            <a:r>
              <a:rPr lang="en-US" altLang="en-US" sz="2800" dirty="0" smtClean="0">
                <a:cs typeface="Times New Roman" pitchFamily="18" charset="0"/>
              </a:rPr>
              <a:t>é</a:t>
            </a:r>
            <a:r>
              <a:rPr lang="en-US" altLang="en-US" sz="2800" dirty="0" smtClean="0"/>
              <a:t> used to issue two different classes of common stock: bearer shares and registered shares.</a:t>
            </a:r>
          </a:p>
          <a:p>
            <a:pPr lvl="1" eaLnBrk="1" hangingPunct="1"/>
            <a:r>
              <a:rPr lang="en-US" altLang="en-US" sz="2400" dirty="0" smtClean="0"/>
              <a:t>Foreigners were only allowed to buy bearer shares.</a:t>
            </a:r>
          </a:p>
          <a:p>
            <a:pPr lvl="1" eaLnBrk="1" hangingPunct="1"/>
            <a:r>
              <a:rPr lang="en-US" altLang="en-US" sz="2400" dirty="0" smtClean="0"/>
              <a:t>Swiss citizens could buy registered shares.</a:t>
            </a:r>
          </a:p>
          <a:p>
            <a:pPr lvl="1" eaLnBrk="1" hangingPunct="1"/>
            <a:r>
              <a:rPr lang="en-US" altLang="en-US" sz="2400" dirty="0" smtClean="0"/>
              <a:t>The bearer stock was more expensive.</a:t>
            </a:r>
          </a:p>
          <a:p>
            <a:pPr eaLnBrk="1" hangingPunct="1"/>
            <a:r>
              <a:rPr lang="en-US" altLang="en-US" sz="2800" dirty="0" smtClean="0"/>
              <a:t>On November 18, 1988, Nestl</a:t>
            </a:r>
            <a:r>
              <a:rPr lang="en-US" altLang="en-US" sz="2800" dirty="0" smtClean="0">
                <a:cs typeface="Times New Roman" pitchFamily="18" charset="0"/>
              </a:rPr>
              <a:t>é</a:t>
            </a:r>
            <a:r>
              <a:rPr lang="en-US" altLang="en-US" sz="2800" dirty="0" smtClean="0"/>
              <a:t> lifted restrictions imposed on foreigners, allowing them to hold registered shares as well as bearer shares.</a:t>
            </a: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658968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4" name="Picture 116"/>
          <p:cNvPicPr>
            <a:picLocks noChangeAspect="1" noChangeArrowheads="1"/>
          </p:cNvPicPr>
          <p:nvPr/>
        </p:nvPicPr>
        <p:blipFill>
          <a:blip r:embed="rId2">
            <a:extLst>
              <a:ext uri="{28A0092B-C50C-407E-A947-70E740481C1C}">
                <a14:useLocalDpi xmlns:a14="http://schemas.microsoft.com/office/drawing/2010/main" val="0"/>
              </a:ext>
            </a:extLst>
          </a:blip>
          <a:srcRect l="23811" t="23508" r="16402" b="11523"/>
          <a:stretch>
            <a:fillRect/>
          </a:stretch>
        </p:blipFill>
        <p:spPr bwMode="auto">
          <a:xfrm>
            <a:off x="311150" y="1652588"/>
            <a:ext cx="7778750" cy="475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8675" name="Rectangle 2"/>
          <p:cNvSpPr>
            <a:spLocks noGrp="1" noChangeArrowheads="1"/>
          </p:cNvSpPr>
          <p:nvPr>
            <p:ph type="title"/>
          </p:nvPr>
        </p:nvSpPr>
        <p:spPr/>
        <p:txBody>
          <a:bodyPr/>
          <a:lstStyle/>
          <a:p>
            <a:pPr eaLnBrk="1" hangingPunct="1"/>
            <a:r>
              <a:rPr lang="en-US" altLang="en-US" sz="3500" dirty="0" smtClean="0"/>
              <a:t>Nestl</a:t>
            </a:r>
            <a:r>
              <a:rPr lang="en-US" altLang="en-US" sz="3500" dirty="0" smtClean="0">
                <a:cs typeface="Times New Roman" pitchFamily="18" charset="0"/>
              </a:rPr>
              <a:t>é: dual pricing gone</a:t>
            </a:r>
            <a:endParaRPr lang="en-US" altLang="en-US" sz="3500" dirty="0" smtClean="0"/>
          </a:p>
        </p:txBody>
      </p:sp>
      <p:sp>
        <p:nvSpPr>
          <p:cNvPr id="28676" name="Text Box 99"/>
          <p:cNvSpPr txBox="1">
            <a:spLocks noChangeArrowheads="1"/>
          </p:cNvSpPr>
          <p:nvPr/>
        </p:nvSpPr>
        <p:spPr bwMode="auto">
          <a:xfrm>
            <a:off x="1371600" y="6388100"/>
            <a:ext cx="6858000" cy="31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1400">
                <a:solidFill>
                  <a:schemeClr val="bg2"/>
                </a:solidFill>
                <a:latin typeface="Times New Roman" pitchFamily="18" charset="0"/>
              </a:rPr>
              <a:t>Source: </a:t>
            </a:r>
            <a:r>
              <a:rPr lang="en-US" altLang="en-US" sz="1400" i="1">
                <a:solidFill>
                  <a:schemeClr val="bg2"/>
                </a:solidFill>
                <a:latin typeface="Times New Roman" pitchFamily="18" charset="0"/>
              </a:rPr>
              <a:t>Financial Times</a:t>
            </a:r>
            <a:r>
              <a:rPr lang="en-US" altLang="en-US" sz="1400">
                <a:solidFill>
                  <a:schemeClr val="bg2"/>
                </a:solidFill>
                <a:latin typeface="Times New Roman" pitchFamily="18" charset="0"/>
              </a:rPr>
              <a:t>, November 26, 1988 p.1. Adapted with permission.</a:t>
            </a:r>
          </a:p>
        </p:txBody>
      </p:sp>
      <p:sp>
        <p:nvSpPr>
          <p:cNvPr id="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1615344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eaLnBrk="1" hangingPunct="1"/>
            <a:r>
              <a:rPr lang="en-US" altLang="en-US" sz="3600" dirty="0" smtClean="0"/>
              <a:t>Nestl</a:t>
            </a:r>
            <a:r>
              <a:rPr lang="en-US" altLang="en-US" sz="3600" dirty="0" smtClean="0">
                <a:cs typeface="Times New Roman" pitchFamily="18" charset="0"/>
              </a:rPr>
              <a:t>é’s cost of capital</a:t>
            </a:r>
          </a:p>
        </p:txBody>
      </p:sp>
      <p:sp>
        <p:nvSpPr>
          <p:cNvPr id="29699" name="Rectangle 3"/>
          <p:cNvSpPr>
            <a:spLocks noGrp="1" noChangeArrowheads="1"/>
          </p:cNvSpPr>
          <p:nvPr>
            <p:ph idx="1"/>
          </p:nvPr>
        </p:nvSpPr>
        <p:spPr>
          <a:xfrm>
            <a:off x="457200" y="1713116"/>
            <a:ext cx="8229600" cy="4717848"/>
          </a:xfrm>
        </p:spPr>
        <p:txBody>
          <a:bodyPr/>
          <a:lstStyle/>
          <a:p>
            <a:pPr eaLnBrk="1" hangingPunct="1"/>
            <a:r>
              <a:rPr lang="en-US" altLang="en-US" dirty="0" smtClean="0"/>
              <a:t>Following this, the price spread between the two types of shares narrowed dramatically.</a:t>
            </a:r>
          </a:p>
          <a:p>
            <a:pPr lvl="1" eaLnBrk="1" hangingPunct="1"/>
            <a:r>
              <a:rPr lang="en-US" altLang="en-US" sz="2200" dirty="0" smtClean="0"/>
              <a:t>This implies that there was a major transfer of wealth from foreign shareholders to Swiss shareholders.</a:t>
            </a:r>
          </a:p>
          <a:p>
            <a:pPr lvl="1" eaLnBrk="1" hangingPunct="1"/>
            <a:r>
              <a:rPr lang="en-US" altLang="en-US" sz="2200" dirty="0" smtClean="0"/>
              <a:t>The price of bearer shares declined about 25 percent.</a:t>
            </a:r>
          </a:p>
          <a:p>
            <a:pPr lvl="1" eaLnBrk="1" hangingPunct="1"/>
            <a:r>
              <a:rPr lang="en-US" altLang="en-US" sz="2200" dirty="0" smtClean="0"/>
              <a:t>The price of registered shares rose by about 35 percent.</a:t>
            </a:r>
          </a:p>
          <a:p>
            <a:pPr eaLnBrk="1" hangingPunct="1"/>
            <a:r>
              <a:rPr lang="en-US" altLang="en-US" dirty="0" smtClean="0"/>
              <a:t>Because registered shares represented about two-thirds of the market capitalization, the total value of Nestl</a:t>
            </a:r>
            <a:r>
              <a:rPr lang="en-US" altLang="en-US" dirty="0" smtClean="0">
                <a:cs typeface="Times New Roman" pitchFamily="18" charset="0"/>
              </a:rPr>
              <a:t>é</a:t>
            </a:r>
            <a:r>
              <a:rPr lang="en-US" altLang="en-US" dirty="0" smtClean="0"/>
              <a:t> increased substantially when it internationalized its ownership structure.</a:t>
            </a:r>
          </a:p>
          <a:p>
            <a:pPr eaLnBrk="1" hangingPunct="1"/>
            <a:r>
              <a:rPr lang="en-US" altLang="en-US" dirty="0" smtClean="0"/>
              <a:t>Nestl</a:t>
            </a:r>
            <a:r>
              <a:rPr lang="en-US" altLang="en-US" dirty="0" smtClean="0">
                <a:cs typeface="Times New Roman" pitchFamily="18" charset="0"/>
              </a:rPr>
              <a:t>é’s cost of capital therefore declined.</a:t>
            </a:r>
            <a:endParaRPr lang="en-US" altLang="en-US" dirty="0" smtClean="0"/>
          </a:p>
          <a:p>
            <a:pPr eaLnBrk="1" hangingPunct="1"/>
            <a:endParaRPr lang="en-US" altLang="en-US" sz="2000" dirty="0" smtClean="0">
              <a:cs typeface="Times New Roman" pitchFamily="18" charset="0"/>
            </a:endParaRP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237427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pPr eaLnBrk="1" hangingPunct="1"/>
            <a:r>
              <a:rPr lang="en-US" altLang="en-US" dirty="0" smtClean="0"/>
              <a:t>Subsidiaries’ capital structure</a:t>
            </a:r>
          </a:p>
        </p:txBody>
      </p:sp>
      <p:sp>
        <p:nvSpPr>
          <p:cNvPr id="31747" name="Rectangle 3"/>
          <p:cNvSpPr>
            <a:spLocks noGrp="1" noChangeArrowheads="1"/>
          </p:cNvSpPr>
          <p:nvPr>
            <p:ph idx="1"/>
          </p:nvPr>
        </p:nvSpPr>
        <p:spPr>
          <a:xfrm>
            <a:off x="457200" y="1831262"/>
            <a:ext cx="8229600" cy="4599702"/>
          </a:xfrm>
        </p:spPr>
        <p:txBody>
          <a:bodyPr>
            <a:normAutofit fontScale="92500" lnSpcReduction="10000"/>
          </a:bodyPr>
          <a:lstStyle/>
          <a:p>
            <a:r>
              <a:rPr lang="en-US" altLang="en-US" sz="2400" dirty="0"/>
              <a:t>There are three different approaches to determining a subsidiary’s financial structure:</a:t>
            </a:r>
          </a:p>
          <a:p>
            <a:pPr lvl="1"/>
            <a:r>
              <a:rPr lang="en-US" altLang="en-US" sz="2000" dirty="0">
                <a:cs typeface="Times New Roman" pitchFamily="18" charset="0"/>
              </a:rPr>
              <a:t>Conform to the parent company's norm.</a:t>
            </a:r>
          </a:p>
          <a:p>
            <a:pPr lvl="1"/>
            <a:r>
              <a:rPr lang="en-US" altLang="en-US" sz="2000" dirty="0">
                <a:cs typeface="Times New Roman" pitchFamily="18" charset="0"/>
              </a:rPr>
              <a:t>Conform to the local norm of the country where the subsidiary operates.</a:t>
            </a:r>
          </a:p>
          <a:p>
            <a:pPr lvl="1"/>
            <a:r>
              <a:rPr lang="en-US" altLang="en-US" sz="2000" dirty="0">
                <a:cs typeface="Times New Roman" pitchFamily="18" charset="0"/>
              </a:rPr>
              <a:t>Vary judiciously to capitalize on opportunities to lower taxes, reduce financing costs and risk, and take advantage of various market imperfections.</a:t>
            </a:r>
          </a:p>
          <a:p>
            <a:r>
              <a:rPr lang="en-US" altLang="en-US" sz="2400" dirty="0" smtClean="0"/>
              <a:t>Generally speaking, the 3</a:t>
            </a:r>
            <a:r>
              <a:rPr lang="en-US" altLang="en-US" sz="2400" baseline="30000" dirty="0" smtClean="0"/>
              <a:t>rd</a:t>
            </a:r>
            <a:r>
              <a:rPr lang="en-US" altLang="en-US" sz="2400" dirty="0" smtClean="0"/>
              <a:t> approach is most sensible.</a:t>
            </a:r>
          </a:p>
          <a:p>
            <a:r>
              <a:rPr lang="en-US" altLang="en-US" sz="2400" dirty="0" smtClean="0"/>
              <a:t>In </a:t>
            </a:r>
            <a:r>
              <a:rPr lang="en-US" altLang="en-US" sz="2400" dirty="0"/>
              <a:t>addition to </a:t>
            </a:r>
            <a:r>
              <a:rPr lang="en-US" altLang="en-US" sz="2400" dirty="0" smtClean="0"/>
              <a:t>differential cost of equity and </a:t>
            </a:r>
            <a:r>
              <a:rPr lang="en-US" altLang="en-US" sz="2400" dirty="0" smtClean="0"/>
              <a:t>differential </a:t>
            </a:r>
            <a:r>
              <a:rPr lang="en-US" altLang="en-US" sz="2400" dirty="0" smtClean="0"/>
              <a:t>cost of debt, and differential taxes</a:t>
            </a:r>
            <a:r>
              <a:rPr lang="en-US" altLang="en-US" sz="2400" dirty="0"/>
              <a:t>, political risk </a:t>
            </a:r>
            <a:r>
              <a:rPr lang="en-US" altLang="en-US" sz="2400" dirty="0" smtClean="0"/>
              <a:t>also should </a:t>
            </a:r>
            <a:r>
              <a:rPr lang="en-US" altLang="en-US" sz="2400" dirty="0"/>
              <a:t>be given due consideration in the choice of a subsidiary’s financial structure.</a:t>
            </a:r>
          </a:p>
          <a:p>
            <a:endParaRPr lang="en-US" altLang="en-US" sz="2400" dirty="0"/>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129637150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End-of-chapter</a:t>
            </a:r>
            <a:endParaRPr lang="en-US" dirty="0"/>
          </a:p>
        </p:txBody>
      </p:sp>
      <p:sp>
        <p:nvSpPr>
          <p:cNvPr id="3" name="Content Placeholder 2"/>
          <p:cNvSpPr>
            <a:spLocks noGrp="1"/>
          </p:cNvSpPr>
          <p:nvPr>
            <p:ph idx="1"/>
          </p:nvPr>
        </p:nvSpPr>
        <p:spPr/>
        <p:txBody>
          <a:bodyPr>
            <a:normAutofit/>
          </a:bodyPr>
          <a:lstStyle/>
          <a:p>
            <a:r>
              <a:rPr lang="en-US" sz="2400" dirty="0" smtClean="0"/>
              <a:t>Questions: 1-3, 6, 9, 10.</a:t>
            </a:r>
            <a:endParaRPr lang="en-US" sz="2400" dirty="0"/>
          </a:p>
        </p:txBody>
      </p:sp>
    </p:spTree>
    <p:extLst>
      <p:ext uri="{BB962C8B-B14F-4D97-AF65-F5344CB8AC3E}">
        <p14:creationId xmlns:p14="http://schemas.microsoft.com/office/powerpoint/2010/main" val="418960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a:t>
            </a:r>
            <a:endParaRPr lang="en-US" dirty="0"/>
          </a:p>
        </p:txBody>
      </p:sp>
      <p:sp>
        <p:nvSpPr>
          <p:cNvPr id="3" name="Content Placeholder 2"/>
          <p:cNvSpPr>
            <a:spLocks noGrp="1"/>
          </p:cNvSpPr>
          <p:nvPr>
            <p:ph idx="1"/>
          </p:nvPr>
        </p:nvSpPr>
        <p:spPr/>
        <p:txBody>
          <a:bodyPr>
            <a:normAutofit/>
          </a:bodyPr>
          <a:lstStyle/>
          <a:p>
            <a:r>
              <a:rPr lang="en-US" sz="2800" dirty="0" smtClean="0">
                <a:solidFill>
                  <a:srgbClr val="FFFFFF"/>
                </a:solidFill>
              </a:rPr>
              <a:t>Cost of capital</a:t>
            </a:r>
          </a:p>
          <a:p>
            <a:r>
              <a:rPr lang="en-US" sz="2800" dirty="0" smtClean="0">
                <a:solidFill>
                  <a:srgbClr val="FFFFFF"/>
                </a:solidFill>
              </a:rPr>
              <a:t>Segmentation vs. integration</a:t>
            </a:r>
          </a:p>
          <a:p>
            <a:r>
              <a:rPr lang="en-US" sz="2800" dirty="0" smtClean="0">
                <a:solidFill>
                  <a:srgbClr val="FFFFFF"/>
                </a:solidFill>
              </a:rPr>
              <a:t>Differential costs of capital</a:t>
            </a:r>
          </a:p>
          <a:p>
            <a:r>
              <a:rPr lang="en-US" sz="2800" dirty="0" smtClean="0">
                <a:solidFill>
                  <a:srgbClr val="FFFFFF"/>
                </a:solidFill>
              </a:rPr>
              <a:t>Cross-border share listing </a:t>
            </a:r>
          </a:p>
          <a:p>
            <a:r>
              <a:rPr lang="en-US" sz="2800" dirty="0" smtClean="0">
                <a:solidFill>
                  <a:srgbClr val="FFFFFF"/>
                </a:solidFill>
              </a:rPr>
              <a:t>Foreign equity ownership restrictions</a:t>
            </a:r>
          </a:p>
          <a:p>
            <a:r>
              <a:rPr lang="en-US" sz="2800" dirty="0" smtClean="0">
                <a:solidFill>
                  <a:srgbClr val="FFFFFF"/>
                </a:solidFill>
              </a:rPr>
              <a:t>Subsidiaries’ capital structure</a:t>
            </a:r>
          </a:p>
        </p:txBody>
      </p:sp>
    </p:spTree>
    <p:extLst>
      <p:ext uri="{BB962C8B-B14F-4D97-AF65-F5344CB8AC3E}">
        <p14:creationId xmlns:p14="http://schemas.microsoft.com/office/powerpoint/2010/main" val="248310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smtClean="0"/>
              <a:t>Cost of capital</a:t>
            </a:r>
          </a:p>
        </p:txBody>
      </p:sp>
      <p:sp>
        <p:nvSpPr>
          <p:cNvPr id="7171" name="Rectangle 3"/>
          <p:cNvSpPr>
            <a:spLocks noGrp="1" noChangeArrowheads="1"/>
          </p:cNvSpPr>
          <p:nvPr>
            <p:ph idx="1"/>
          </p:nvPr>
        </p:nvSpPr>
        <p:spPr/>
        <p:txBody>
          <a:bodyPr/>
          <a:lstStyle/>
          <a:p>
            <a:pPr eaLnBrk="1" hangingPunct="1"/>
            <a:r>
              <a:rPr lang="en-US" altLang="en-US" sz="2000" dirty="0" smtClean="0"/>
              <a:t>The cost of capital is the minimum rate of return an investment project must generate in order to pay its financing costs.</a:t>
            </a:r>
          </a:p>
          <a:p>
            <a:pPr eaLnBrk="1" hangingPunct="1"/>
            <a:r>
              <a:rPr lang="en-US" altLang="en-US" sz="2000" dirty="0" smtClean="0"/>
              <a:t>For a levered firm, the financing costs can be represented by the weighted average cost of capital (WACC):</a:t>
            </a:r>
          </a:p>
          <a:p>
            <a:pPr algn="ctr" eaLnBrk="1" hangingPunct="1">
              <a:lnSpc>
                <a:spcPct val="140000"/>
              </a:lnSpc>
              <a:spcBef>
                <a:spcPct val="10000"/>
              </a:spcBef>
              <a:buFontTx/>
              <a:buNone/>
            </a:pPr>
            <a:r>
              <a:rPr lang="en-US" altLang="en-US" dirty="0" smtClean="0"/>
              <a:t>K = (1 </a:t>
            </a:r>
            <a:r>
              <a:rPr lang="en-US" altLang="en-US" dirty="0" smtClean="0">
                <a:cs typeface="Times New Roman" pitchFamily="18" charset="0"/>
              </a:rPr>
              <a:t>–</a:t>
            </a:r>
            <a:r>
              <a:rPr lang="en-US" altLang="en-US" dirty="0" smtClean="0"/>
              <a:t> </a:t>
            </a:r>
            <a:r>
              <a:rPr lang="en-US" altLang="en-US" dirty="0" smtClean="0">
                <a:sym typeface="Symbol" pitchFamily="18" charset="2"/>
              </a:rPr>
              <a:t></a:t>
            </a:r>
            <a:r>
              <a:rPr lang="en-US" altLang="en-US" dirty="0" smtClean="0"/>
              <a:t>)</a:t>
            </a:r>
            <a:r>
              <a:rPr lang="en-US" altLang="en-US" dirty="0" err="1" smtClean="0"/>
              <a:t>K</a:t>
            </a:r>
            <a:r>
              <a:rPr lang="en-US" altLang="en-US" baseline="-25000" dirty="0" err="1" smtClean="0"/>
              <a:t>e</a:t>
            </a:r>
            <a:r>
              <a:rPr lang="en-US" altLang="en-US" dirty="0" smtClean="0"/>
              <a:t> + </a:t>
            </a:r>
            <a:r>
              <a:rPr lang="en-US" altLang="en-US" dirty="0" smtClean="0">
                <a:sym typeface="Symbol" pitchFamily="18" charset="2"/>
              </a:rPr>
              <a:t>(1 – </a:t>
            </a:r>
            <a:r>
              <a:rPr lang="en-US" altLang="en-US" dirty="0" smtClean="0">
                <a:latin typeface="Symbol" pitchFamily="18" charset="2"/>
                <a:sym typeface="Symbol" pitchFamily="18" charset="2"/>
              </a:rPr>
              <a:t>t</a:t>
            </a:r>
            <a:r>
              <a:rPr lang="en-US" altLang="en-US" dirty="0" smtClean="0">
                <a:sym typeface="Symbol" pitchFamily="18" charset="2"/>
              </a:rPr>
              <a:t>)</a:t>
            </a:r>
            <a:r>
              <a:rPr lang="en-US" altLang="en-US" dirty="0" err="1" smtClean="0">
                <a:sym typeface="Symbol" pitchFamily="18" charset="2"/>
              </a:rPr>
              <a:t>i</a:t>
            </a:r>
            <a:endParaRPr lang="en-US" altLang="en-US" dirty="0" smtClean="0">
              <a:sym typeface="Symbol" pitchFamily="18" charset="2"/>
            </a:endParaRPr>
          </a:p>
          <a:p>
            <a:pPr algn="ctr" eaLnBrk="1" hangingPunct="1">
              <a:buFont typeface="Wingdings" pitchFamily="2" charset="2"/>
              <a:buNone/>
            </a:pPr>
            <a:endParaRPr lang="en-US" altLang="en-US" sz="2800" dirty="0" smtClean="0"/>
          </a:p>
        </p:txBody>
      </p:sp>
      <p:sp>
        <p:nvSpPr>
          <p:cNvPr id="7173" name="Rectangle 3"/>
          <p:cNvSpPr>
            <a:spLocks noChangeArrowheads="1"/>
          </p:cNvSpPr>
          <p:nvPr/>
        </p:nvSpPr>
        <p:spPr bwMode="auto">
          <a:xfrm>
            <a:off x="1063170" y="4238484"/>
            <a:ext cx="8080830" cy="2067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Font typeface="Wingdings" pitchFamily="2" charset="2"/>
              <a:buNone/>
            </a:pPr>
            <a:r>
              <a:rPr lang="en-US" altLang="en-US" sz="2000" dirty="0">
                <a:solidFill>
                  <a:srgbClr val="FFFFFF"/>
                </a:solidFill>
                <a:latin typeface="+mn-lt"/>
                <a:ea typeface="Arial Unicode MS" panose="020B0604020202020204" pitchFamily="34" charset="-128"/>
                <a:cs typeface="Arial Unicode MS" panose="020B0604020202020204" pitchFamily="34" charset="-128"/>
              </a:rPr>
              <a:t>w</a:t>
            </a:r>
            <a:r>
              <a:rPr lang="en-US" altLang="en-US" sz="2000" dirty="0" smtClean="0">
                <a:solidFill>
                  <a:srgbClr val="FFFFFF"/>
                </a:solidFill>
                <a:latin typeface="+mn-lt"/>
                <a:ea typeface="Arial Unicode MS" panose="020B0604020202020204" pitchFamily="34" charset="-128"/>
                <a:cs typeface="Arial Unicode MS" panose="020B0604020202020204" pitchFamily="34" charset="-128"/>
              </a:rPr>
              <a:t>here </a:t>
            </a:r>
            <a:endParaRPr lang="en-US" altLang="en-US" sz="2000" dirty="0">
              <a:solidFill>
                <a:srgbClr val="FFFFFF"/>
              </a:solidFill>
              <a:latin typeface="+mn-lt"/>
              <a:ea typeface="Arial Unicode MS" panose="020B0604020202020204" pitchFamily="34" charset="-128"/>
              <a:cs typeface="Arial Unicode MS" panose="020B0604020202020204" pitchFamily="34" charset="-128"/>
            </a:endParaRPr>
          </a:p>
          <a:p>
            <a:pPr lvl="1" eaLnBrk="1" hangingPunct="1">
              <a:spcBef>
                <a:spcPct val="20000"/>
              </a:spcBef>
              <a:buFont typeface="Wingdings" pitchFamily="2" charset="2"/>
              <a:buNone/>
            </a:pPr>
            <a:r>
              <a:rPr lang="en-US" altLang="en-US" sz="2000" dirty="0">
                <a:solidFill>
                  <a:srgbClr val="FFFFFF"/>
                </a:solidFill>
                <a:latin typeface="+mn-lt"/>
                <a:ea typeface="Arial Unicode MS" panose="020B0604020202020204" pitchFamily="34" charset="-128"/>
                <a:cs typeface="Arial Unicode MS" panose="020B0604020202020204" pitchFamily="34" charset="-128"/>
              </a:rPr>
              <a:t>K 	</a:t>
            </a:r>
            <a:r>
              <a:rPr lang="en-US" altLang="en-US" sz="2000" dirty="0" smtClean="0">
                <a:solidFill>
                  <a:srgbClr val="FFFFFF"/>
                </a:solidFill>
                <a:latin typeface="+mn-lt"/>
                <a:ea typeface="Arial Unicode MS" panose="020B0604020202020204" pitchFamily="34" charset="-128"/>
                <a:cs typeface="Arial Unicode MS" panose="020B0604020202020204" pitchFamily="34" charset="-128"/>
              </a:rPr>
              <a:t>= </a:t>
            </a:r>
            <a:r>
              <a:rPr lang="en-US" altLang="en-US" sz="2000" dirty="0">
                <a:solidFill>
                  <a:srgbClr val="FFFFFF"/>
                </a:solidFill>
                <a:latin typeface="+mn-lt"/>
                <a:ea typeface="Arial Unicode MS" panose="020B0604020202020204" pitchFamily="34" charset="-128"/>
                <a:cs typeface="Arial Unicode MS" panose="020B0604020202020204" pitchFamily="34" charset="-128"/>
              </a:rPr>
              <a:t>weighted average cost of capital</a:t>
            </a:r>
          </a:p>
          <a:p>
            <a:pPr lvl="1" eaLnBrk="1" hangingPunct="1">
              <a:spcBef>
                <a:spcPct val="20000"/>
              </a:spcBef>
              <a:buFont typeface="Symbol" pitchFamily="18" charset="2"/>
              <a:buNone/>
            </a:pPr>
            <a:r>
              <a:rPr lang="en-US" altLang="en-US" sz="2000" i="1" dirty="0">
                <a:solidFill>
                  <a:srgbClr val="FFFFFF"/>
                </a:solidFill>
                <a:latin typeface="+mn-lt"/>
                <a:ea typeface="Arial Unicode MS" panose="020B0604020202020204" pitchFamily="34" charset="-128"/>
                <a:cs typeface="Arial Unicode MS" panose="020B0604020202020204" pitchFamily="34" charset="-128"/>
                <a:sym typeface="Symbol" pitchFamily="18" charset="2"/>
              </a:rPr>
              <a:t></a:t>
            </a:r>
            <a:r>
              <a:rPr lang="en-US" altLang="en-US" sz="2000" dirty="0">
                <a:solidFill>
                  <a:srgbClr val="FFFFFF"/>
                </a:solidFill>
                <a:latin typeface="+mn-lt"/>
                <a:ea typeface="Arial Unicode MS" panose="020B0604020202020204" pitchFamily="34" charset="-128"/>
                <a:cs typeface="Arial Unicode MS" panose="020B0604020202020204" pitchFamily="34" charset="-128"/>
                <a:sym typeface="Symbol" pitchFamily="18" charset="2"/>
              </a:rPr>
              <a:t> 	</a:t>
            </a:r>
            <a:r>
              <a:rPr lang="en-US" altLang="en-US" sz="2000" dirty="0" smtClean="0">
                <a:solidFill>
                  <a:srgbClr val="FFFFFF"/>
                </a:solidFill>
                <a:latin typeface="+mn-lt"/>
                <a:ea typeface="Arial Unicode MS" panose="020B0604020202020204" pitchFamily="34" charset="-128"/>
                <a:cs typeface="Arial Unicode MS" panose="020B0604020202020204" pitchFamily="34" charset="-128"/>
                <a:sym typeface="Symbol" pitchFamily="18" charset="2"/>
              </a:rPr>
              <a:t>= </a:t>
            </a:r>
            <a:r>
              <a:rPr lang="en-US" altLang="en-US" sz="2000" dirty="0">
                <a:solidFill>
                  <a:srgbClr val="FFFFFF"/>
                </a:solidFill>
                <a:latin typeface="+mn-lt"/>
                <a:ea typeface="Arial Unicode MS" panose="020B0604020202020204" pitchFamily="34" charset="-128"/>
                <a:cs typeface="Arial Unicode MS" panose="020B0604020202020204" pitchFamily="34" charset="-128"/>
                <a:sym typeface="Symbol" pitchFamily="18" charset="2"/>
              </a:rPr>
              <a:t>debt to total market value ratio</a:t>
            </a:r>
          </a:p>
          <a:p>
            <a:pPr lvl="1" eaLnBrk="1" hangingPunct="1">
              <a:spcBef>
                <a:spcPct val="20000"/>
              </a:spcBef>
              <a:buFont typeface="Wingdings" pitchFamily="2" charset="2"/>
              <a:buNone/>
            </a:pPr>
            <a:r>
              <a:rPr lang="en-US" altLang="en-US" sz="2000" dirty="0" err="1" smtClean="0">
                <a:solidFill>
                  <a:srgbClr val="FFFFFF"/>
                </a:solidFill>
                <a:latin typeface="+mn-lt"/>
                <a:ea typeface="Arial Unicode MS" panose="020B0604020202020204" pitchFamily="34" charset="-128"/>
                <a:cs typeface="Arial Unicode MS" panose="020B0604020202020204" pitchFamily="34" charset="-128"/>
              </a:rPr>
              <a:t>K</a:t>
            </a:r>
            <a:r>
              <a:rPr lang="en-US" altLang="en-US" sz="2000" baseline="-25000" dirty="0" err="1" smtClean="0">
                <a:solidFill>
                  <a:srgbClr val="FFFFFF"/>
                </a:solidFill>
                <a:latin typeface="+mn-lt"/>
                <a:ea typeface="Arial Unicode MS" panose="020B0604020202020204" pitchFamily="34" charset="-128"/>
                <a:cs typeface="Arial Unicode MS" panose="020B0604020202020204" pitchFamily="34" charset="-128"/>
              </a:rPr>
              <a:t>e</a:t>
            </a:r>
            <a:r>
              <a:rPr lang="en-US" altLang="en-US" sz="2000" dirty="0" smtClean="0">
                <a:solidFill>
                  <a:srgbClr val="FFFFFF"/>
                </a:solidFill>
                <a:latin typeface="+mn-lt"/>
                <a:ea typeface="Arial Unicode MS" panose="020B0604020202020204" pitchFamily="34" charset="-128"/>
                <a:cs typeface="Arial Unicode MS" panose="020B0604020202020204" pitchFamily="34" charset="-128"/>
              </a:rPr>
              <a:t> </a:t>
            </a:r>
            <a:r>
              <a:rPr lang="en-US" altLang="en-US" sz="2000" dirty="0">
                <a:solidFill>
                  <a:srgbClr val="FFFFFF"/>
                </a:solidFill>
                <a:latin typeface="+mn-lt"/>
                <a:ea typeface="Arial Unicode MS" panose="020B0604020202020204" pitchFamily="34" charset="-128"/>
                <a:cs typeface="Arial Unicode MS" panose="020B0604020202020204" pitchFamily="34" charset="-128"/>
              </a:rPr>
              <a:t>	= cost of equity capital for a levered firm</a:t>
            </a:r>
          </a:p>
          <a:p>
            <a:pPr lvl="1" eaLnBrk="1" hangingPunct="1">
              <a:spcBef>
                <a:spcPct val="20000"/>
              </a:spcBef>
              <a:buFont typeface="Symbol" pitchFamily="18" charset="2"/>
              <a:buNone/>
            </a:pPr>
            <a:r>
              <a:rPr lang="en-US" altLang="en-US" sz="2000" dirty="0" err="1" smtClean="0">
                <a:solidFill>
                  <a:srgbClr val="FFFFFF"/>
                </a:solidFill>
                <a:latin typeface="+mn-lt"/>
                <a:ea typeface="Arial Unicode MS" panose="020B0604020202020204" pitchFamily="34" charset="-128"/>
                <a:cs typeface="Arial Unicode MS" panose="020B0604020202020204" pitchFamily="34" charset="-128"/>
              </a:rPr>
              <a:t>τ</a:t>
            </a:r>
            <a:r>
              <a:rPr lang="en-US" altLang="en-US" sz="2000" dirty="0">
                <a:solidFill>
                  <a:srgbClr val="FFFFFF"/>
                </a:solidFill>
                <a:latin typeface="+mn-lt"/>
                <a:ea typeface="Arial Unicode MS" panose="020B0604020202020204" pitchFamily="34" charset="-128"/>
                <a:cs typeface="Arial Unicode MS" panose="020B0604020202020204" pitchFamily="34" charset="-128"/>
              </a:rPr>
              <a:t>		= marginal corporate income tax rate</a:t>
            </a:r>
          </a:p>
          <a:p>
            <a:pPr lvl="1" eaLnBrk="1" hangingPunct="1">
              <a:spcBef>
                <a:spcPct val="20000"/>
              </a:spcBef>
              <a:buFont typeface="Wingdings" pitchFamily="2" charset="2"/>
              <a:buNone/>
            </a:pPr>
            <a:r>
              <a:rPr lang="en-US" altLang="en-US" sz="2000" dirty="0" err="1">
                <a:solidFill>
                  <a:srgbClr val="FFFFFF"/>
                </a:solidFill>
                <a:latin typeface="+mn-lt"/>
                <a:ea typeface="Arial Unicode MS" panose="020B0604020202020204" pitchFamily="34" charset="-128"/>
                <a:cs typeface="Arial Unicode MS" panose="020B0604020202020204" pitchFamily="34" charset="-128"/>
              </a:rPr>
              <a:t>i</a:t>
            </a:r>
            <a:r>
              <a:rPr lang="en-US" altLang="en-US" sz="2000" dirty="0">
                <a:solidFill>
                  <a:srgbClr val="FFFFFF"/>
                </a:solidFill>
                <a:latin typeface="+mn-lt"/>
                <a:ea typeface="Arial Unicode MS" panose="020B0604020202020204" pitchFamily="34" charset="-128"/>
                <a:cs typeface="Arial Unicode MS" panose="020B0604020202020204" pitchFamily="34" charset="-128"/>
              </a:rPr>
              <a:t> 		= pretax cost of debt</a:t>
            </a:r>
          </a:p>
        </p:txBody>
      </p:sp>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9836028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1" y="381000"/>
            <a:ext cx="8432800" cy="1044388"/>
          </a:xfrm>
        </p:spPr>
        <p:txBody>
          <a:bodyPr>
            <a:noAutofit/>
          </a:bodyPr>
          <a:lstStyle/>
          <a:p>
            <a:pPr eaLnBrk="1" hangingPunct="1"/>
            <a:r>
              <a:rPr lang="en-US" altLang="en-US" sz="3200" dirty="0" smtClean="0"/>
              <a:t>Investment </a:t>
            </a:r>
            <a:r>
              <a:rPr lang="en-US" altLang="en-US" sz="3200" dirty="0"/>
              <a:t>d</a:t>
            </a:r>
            <a:r>
              <a:rPr lang="en-US" altLang="en-US" sz="3200" dirty="0" smtClean="0"/>
              <a:t>ecision and the cost of capital</a:t>
            </a:r>
          </a:p>
        </p:txBody>
      </p:sp>
      <p:sp>
        <p:nvSpPr>
          <p:cNvPr id="8195" name="Rectangle 3"/>
          <p:cNvSpPr>
            <a:spLocks noGrp="1" noChangeArrowheads="1"/>
          </p:cNvSpPr>
          <p:nvPr>
            <p:ph idx="1"/>
          </p:nvPr>
        </p:nvSpPr>
        <p:spPr>
          <a:xfrm>
            <a:off x="457200" y="1905000"/>
            <a:ext cx="4343400" cy="4525963"/>
          </a:xfrm>
        </p:spPr>
        <p:txBody>
          <a:bodyPr>
            <a:normAutofit/>
          </a:bodyPr>
          <a:lstStyle/>
          <a:p>
            <a:pPr eaLnBrk="1" hangingPunct="1"/>
            <a:r>
              <a:rPr lang="en-US" altLang="en-US" sz="2400" dirty="0" smtClean="0"/>
              <a:t>A firm that can reduce its cost of capital will increase the profitable capital expenditures that the firm can take on and increase the wealth of the shareholders.</a:t>
            </a:r>
          </a:p>
          <a:p>
            <a:pPr eaLnBrk="1" hangingPunct="1"/>
            <a:r>
              <a:rPr lang="en-US" altLang="en-US" sz="2400" dirty="0" smtClean="0"/>
              <a:t>Internationalizing the firm’s cost of capital is one such policy.</a:t>
            </a:r>
          </a:p>
        </p:txBody>
      </p:sp>
      <p:sp>
        <p:nvSpPr>
          <p:cNvPr id="8196" name="Line 4"/>
          <p:cNvSpPr>
            <a:spLocks noChangeShapeType="1"/>
          </p:cNvSpPr>
          <p:nvPr/>
        </p:nvSpPr>
        <p:spPr bwMode="auto">
          <a:xfrm flipV="1">
            <a:off x="5164138" y="1758950"/>
            <a:ext cx="0" cy="395605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8197" name="Line 5"/>
          <p:cNvSpPr>
            <a:spLocks noChangeShapeType="1"/>
          </p:cNvSpPr>
          <p:nvPr/>
        </p:nvSpPr>
        <p:spPr bwMode="auto">
          <a:xfrm>
            <a:off x="5164138" y="5715000"/>
            <a:ext cx="3641725"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lIns="103236" tIns="51618" rIns="103236" bIns="51618"/>
          <a:lstStyle/>
          <a:p>
            <a:endParaRPr lang="en-US"/>
          </a:p>
        </p:txBody>
      </p:sp>
      <p:sp>
        <p:nvSpPr>
          <p:cNvPr id="8198" name="Text Box 6"/>
          <p:cNvSpPr txBox="1">
            <a:spLocks noChangeArrowheads="1"/>
          </p:cNvSpPr>
          <p:nvPr/>
        </p:nvSpPr>
        <p:spPr bwMode="auto">
          <a:xfrm rot="-5405169">
            <a:off x="3818732" y="2739233"/>
            <a:ext cx="2219325" cy="382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b="1" dirty="0">
                <a:solidFill>
                  <a:srgbClr val="FFFFFF"/>
                </a:solidFill>
                <a:latin typeface="Times New Roman" pitchFamily="18" charset="0"/>
              </a:rPr>
              <a:t>cost of capital (%)</a:t>
            </a:r>
          </a:p>
        </p:txBody>
      </p:sp>
      <p:sp>
        <p:nvSpPr>
          <p:cNvPr id="8199" name="Text Box 7"/>
          <p:cNvSpPr txBox="1">
            <a:spLocks noChangeArrowheads="1"/>
          </p:cNvSpPr>
          <p:nvPr/>
        </p:nvSpPr>
        <p:spPr bwMode="auto">
          <a:xfrm>
            <a:off x="7281863" y="5715000"/>
            <a:ext cx="1862137" cy="388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b="1" dirty="0">
                <a:solidFill>
                  <a:srgbClr val="FFFFFF"/>
                </a:solidFill>
                <a:latin typeface="Times New Roman" pitchFamily="18" charset="0"/>
              </a:rPr>
              <a:t>Investment ($)</a:t>
            </a:r>
          </a:p>
        </p:txBody>
      </p:sp>
      <p:grpSp>
        <p:nvGrpSpPr>
          <p:cNvPr id="2" name="Group 8"/>
          <p:cNvGrpSpPr>
            <a:grpSpLocks/>
          </p:cNvGrpSpPr>
          <p:nvPr/>
        </p:nvGrpSpPr>
        <p:grpSpPr bwMode="auto">
          <a:xfrm>
            <a:off x="5164138" y="4114800"/>
            <a:ext cx="3725862" cy="457200"/>
            <a:chOff x="2928" y="2246"/>
            <a:chExt cx="2112" cy="250"/>
          </a:xfrm>
        </p:grpSpPr>
        <p:sp>
          <p:nvSpPr>
            <p:cNvPr id="8217" name="Line 9"/>
            <p:cNvSpPr>
              <a:spLocks noChangeShapeType="1"/>
            </p:cNvSpPr>
            <p:nvPr/>
          </p:nvSpPr>
          <p:spPr bwMode="auto">
            <a:xfrm>
              <a:off x="2928" y="2400"/>
              <a:ext cx="1536" cy="0"/>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8" name="Text Box 10"/>
            <p:cNvSpPr txBox="1">
              <a:spLocks noChangeArrowheads="1"/>
            </p:cNvSpPr>
            <p:nvPr/>
          </p:nvSpPr>
          <p:spPr bwMode="auto">
            <a:xfrm>
              <a:off x="4416" y="2246"/>
              <a:ext cx="62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300" b="1" i="1">
                  <a:solidFill>
                    <a:srgbClr val="CC3300"/>
                  </a:solidFill>
                  <a:latin typeface="Times New Roman" pitchFamily="18" charset="0"/>
                </a:rPr>
                <a:t>K</a:t>
              </a:r>
              <a:r>
                <a:rPr lang="en-US" altLang="en-US" sz="2300" b="1">
                  <a:solidFill>
                    <a:srgbClr val="CC3300"/>
                  </a:solidFill>
                  <a:latin typeface="Times New Roman" pitchFamily="18" charset="0"/>
                </a:rPr>
                <a:t> </a:t>
              </a:r>
              <a:r>
                <a:rPr lang="en-US" altLang="en-US" sz="2300" b="1" baseline="-25000">
                  <a:solidFill>
                    <a:srgbClr val="CC3300"/>
                  </a:solidFill>
                  <a:latin typeface="Times New Roman" pitchFamily="18" charset="0"/>
                </a:rPr>
                <a:t>global</a:t>
              </a:r>
            </a:p>
          </p:txBody>
        </p:sp>
      </p:grpSp>
      <p:grpSp>
        <p:nvGrpSpPr>
          <p:cNvPr id="3" name="Group 11"/>
          <p:cNvGrpSpPr>
            <a:grpSpLocks/>
          </p:cNvGrpSpPr>
          <p:nvPr/>
        </p:nvGrpSpPr>
        <p:grpSpPr bwMode="auto">
          <a:xfrm>
            <a:off x="5164138" y="3146425"/>
            <a:ext cx="3556000" cy="458788"/>
            <a:chOff x="2928" y="1718"/>
            <a:chExt cx="2016" cy="250"/>
          </a:xfrm>
        </p:grpSpPr>
        <p:sp>
          <p:nvSpPr>
            <p:cNvPr id="8215" name="Line 12"/>
            <p:cNvSpPr>
              <a:spLocks noChangeShapeType="1"/>
            </p:cNvSpPr>
            <p:nvPr/>
          </p:nvSpPr>
          <p:spPr bwMode="auto">
            <a:xfrm>
              <a:off x="2928" y="1872"/>
              <a:ext cx="1536" cy="0"/>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6" name="Text Box 13"/>
            <p:cNvSpPr txBox="1">
              <a:spLocks noChangeArrowheads="1"/>
            </p:cNvSpPr>
            <p:nvPr/>
          </p:nvSpPr>
          <p:spPr bwMode="auto">
            <a:xfrm>
              <a:off x="4464" y="1718"/>
              <a:ext cx="48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300" b="1" i="1">
                  <a:solidFill>
                    <a:srgbClr val="CC3300"/>
                  </a:solidFill>
                  <a:latin typeface="Times New Roman" pitchFamily="18" charset="0"/>
                </a:rPr>
                <a:t>K</a:t>
              </a:r>
              <a:r>
                <a:rPr lang="en-US" altLang="en-US" sz="2300" b="1">
                  <a:solidFill>
                    <a:srgbClr val="CC3300"/>
                  </a:solidFill>
                  <a:latin typeface="Times New Roman" pitchFamily="18" charset="0"/>
                </a:rPr>
                <a:t> </a:t>
              </a:r>
              <a:r>
                <a:rPr lang="en-US" altLang="en-US" sz="2300" b="1" baseline="-25000">
                  <a:solidFill>
                    <a:srgbClr val="CC3300"/>
                  </a:solidFill>
                  <a:latin typeface="Times New Roman" pitchFamily="18" charset="0"/>
                </a:rPr>
                <a:t>local</a:t>
              </a:r>
            </a:p>
          </p:txBody>
        </p:sp>
      </p:grpSp>
      <p:grpSp>
        <p:nvGrpSpPr>
          <p:cNvPr id="4" name="Group 14"/>
          <p:cNvGrpSpPr>
            <a:grpSpLocks/>
          </p:cNvGrpSpPr>
          <p:nvPr/>
        </p:nvGrpSpPr>
        <p:grpSpPr bwMode="auto">
          <a:xfrm>
            <a:off x="5164138" y="3429000"/>
            <a:ext cx="762000" cy="2901950"/>
            <a:chOff x="2928" y="1872"/>
            <a:chExt cx="432" cy="1584"/>
          </a:xfrm>
        </p:grpSpPr>
        <p:sp>
          <p:nvSpPr>
            <p:cNvPr id="8213" name="Line 15"/>
            <p:cNvSpPr>
              <a:spLocks noChangeShapeType="1"/>
            </p:cNvSpPr>
            <p:nvPr/>
          </p:nvSpPr>
          <p:spPr bwMode="auto">
            <a:xfrm>
              <a:off x="3168" y="1872"/>
              <a:ext cx="0" cy="1248"/>
            </a:xfrm>
            <a:prstGeom prst="line">
              <a:avLst/>
            </a:prstGeom>
            <a:noFill/>
            <a:ln w="28575">
              <a:solidFill>
                <a:schemeClr val="bg2"/>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4" name="Text Box 16"/>
            <p:cNvSpPr txBox="1">
              <a:spLocks noChangeArrowheads="1"/>
            </p:cNvSpPr>
            <p:nvPr/>
          </p:nvSpPr>
          <p:spPr bwMode="auto">
            <a:xfrm>
              <a:off x="2928" y="3168"/>
              <a:ext cx="432"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700" i="1" dirty="0" err="1">
                  <a:solidFill>
                    <a:srgbClr val="FFFFFF"/>
                  </a:solidFill>
                  <a:latin typeface="Times New Roman" pitchFamily="18" charset="0"/>
                </a:rPr>
                <a:t>I</a:t>
              </a:r>
              <a:r>
                <a:rPr lang="en-US" altLang="en-US" sz="2700" baseline="-25000" dirty="0" err="1">
                  <a:solidFill>
                    <a:srgbClr val="FFFFFF"/>
                  </a:solidFill>
                  <a:latin typeface="Times New Roman" pitchFamily="18" charset="0"/>
                </a:rPr>
                <a:t>local</a:t>
              </a:r>
              <a:endParaRPr lang="en-US" altLang="en-US" sz="2700" baseline="-25000" dirty="0">
                <a:solidFill>
                  <a:srgbClr val="FFFFFF"/>
                </a:solidFill>
                <a:latin typeface="Times New Roman" pitchFamily="18" charset="0"/>
              </a:endParaRPr>
            </a:p>
          </p:txBody>
        </p:sp>
      </p:grpSp>
      <p:grpSp>
        <p:nvGrpSpPr>
          <p:cNvPr id="5" name="Group 17"/>
          <p:cNvGrpSpPr>
            <a:grpSpLocks/>
          </p:cNvGrpSpPr>
          <p:nvPr/>
        </p:nvGrpSpPr>
        <p:grpSpPr bwMode="auto">
          <a:xfrm>
            <a:off x="5249863" y="3781425"/>
            <a:ext cx="846137" cy="1317625"/>
            <a:chOff x="2976" y="2064"/>
            <a:chExt cx="480" cy="720"/>
          </a:xfrm>
        </p:grpSpPr>
        <p:sp>
          <p:nvSpPr>
            <p:cNvPr id="8211" name="AutoShape 18"/>
            <p:cNvSpPr>
              <a:spLocks noChangeArrowheads="1"/>
            </p:cNvSpPr>
            <p:nvPr/>
          </p:nvSpPr>
          <p:spPr bwMode="auto">
            <a:xfrm>
              <a:off x="3264" y="2640"/>
              <a:ext cx="192" cy="144"/>
            </a:xfrm>
            <a:prstGeom prst="rightArrow">
              <a:avLst>
                <a:gd name="adj1" fmla="val 50000"/>
                <a:gd name="adj2" fmla="val 33333"/>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212" name="AutoShape 19"/>
            <p:cNvSpPr>
              <a:spLocks noChangeArrowheads="1"/>
            </p:cNvSpPr>
            <p:nvPr/>
          </p:nvSpPr>
          <p:spPr bwMode="auto">
            <a:xfrm>
              <a:off x="2976" y="2064"/>
              <a:ext cx="144" cy="240"/>
            </a:xfrm>
            <a:prstGeom prst="downArrow">
              <a:avLst>
                <a:gd name="adj1" fmla="val 50000"/>
                <a:gd name="adj2" fmla="val 41667"/>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grpSp>
        <p:nvGrpSpPr>
          <p:cNvPr id="6" name="Group 20"/>
          <p:cNvGrpSpPr>
            <a:grpSpLocks/>
          </p:cNvGrpSpPr>
          <p:nvPr/>
        </p:nvGrpSpPr>
        <p:grpSpPr bwMode="auto">
          <a:xfrm>
            <a:off x="5889622" y="4395788"/>
            <a:ext cx="920379" cy="1914525"/>
            <a:chOff x="3339" y="2400"/>
            <a:chExt cx="522" cy="1045"/>
          </a:xfrm>
        </p:grpSpPr>
        <p:sp>
          <p:nvSpPr>
            <p:cNvPr id="8209" name="Line 21"/>
            <p:cNvSpPr>
              <a:spLocks noChangeShapeType="1"/>
            </p:cNvSpPr>
            <p:nvPr/>
          </p:nvSpPr>
          <p:spPr bwMode="auto">
            <a:xfrm>
              <a:off x="3552" y="2400"/>
              <a:ext cx="0" cy="720"/>
            </a:xfrm>
            <a:prstGeom prst="line">
              <a:avLst/>
            </a:prstGeom>
            <a:noFill/>
            <a:ln w="28575">
              <a:solidFill>
                <a:schemeClr val="bg2"/>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10" name="Rectangle 22"/>
            <p:cNvSpPr>
              <a:spLocks noChangeArrowheads="1"/>
            </p:cNvSpPr>
            <p:nvPr/>
          </p:nvSpPr>
          <p:spPr bwMode="auto">
            <a:xfrm>
              <a:off x="3339" y="3168"/>
              <a:ext cx="522" cy="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700" i="1" dirty="0" err="1">
                  <a:solidFill>
                    <a:srgbClr val="FFFFFF"/>
                  </a:solidFill>
                  <a:latin typeface="Times New Roman" pitchFamily="18" charset="0"/>
                </a:rPr>
                <a:t>I</a:t>
              </a:r>
              <a:r>
                <a:rPr lang="en-US" altLang="en-US" sz="2700" baseline="-25000" dirty="0" err="1">
                  <a:solidFill>
                    <a:srgbClr val="FFFFFF"/>
                  </a:solidFill>
                  <a:latin typeface="Times New Roman" pitchFamily="18" charset="0"/>
                </a:rPr>
                <a:t>global</a:t>
              </a:r>
              <a:endParaRPr lang="en-US" altLang="en-US" sz="2700" baseline="-25000" dirty="0">
                <a:solidFill>
                  <a:srgbClr val="FFFFFF"/>
                </a:solidFill>
                <a:latin typeface="Times New Roman" pitchFamily="18" charset="0"/>
              </a:endParaRPr>
            </a:p>
          </p:txBody>
        </p:sp>
      </p:grpSp>
      <p:grpSp>
        <p:nvGrpSpPr>
          <p:cNvPr id="7" name="Group 23"/>
          <p:cNvGrpSpPr>
            <a:grpSpLocks/>
          </p:cNvGrpSpPr>
          <p:nvPr/>
        </p:nvGrpSpPr>
        <p:grpSpPr bwMode="auto">
          <a:xfrm>
            <a:off x="5418138" y="2462213"/>
            <a:ext cx="3048000" cy="2743200"/>
            <a:chOff x="3072" y="1344"/>
            <a:chExt cx="1728" cy="1498"/>
          </a:xfrm>
        </p:grpSpPr>
        <p:sp>
          <p:nvSpPr>
            <p:cNvPr id="8207" name="Arc 24"/>
            <p:cNvSpPr>
              <a:spLocks/>
            </p:cNvSpPr>
            <p:nvPr/>
          </p:nvSpPr>
          <p:spPr bwMode="auto">
            <a:xfrm flipH="1" flipV="1">
              <a:off x="3072" y="1344"/>
              <a:ext cx="1632" cy="1488"/>
            </a:xfrm>
            <a:custGeom>
              <a:avLst/>
              <a:gdLst>
                <a:gd name="T0" fmla="*/ 0 w 21600"/>
                <a:gd name="T1" fmla="*/ 0 h 21600"/>
                <a:gd name="T2" fmla="*/ 9 w 21600"/>
                <a:gd name="T3" fmla="*/ 7 h 21600"/>
                <a:gd name="T4" fmla="*/ 0 w 21600"/>
                <a:gd name="T5" fmla="*/ 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CC3300"/>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08" name="Text Box 25"/>
            <p:cNvSpPr txBox="1">
              <a:spLocks noChangeArrowheads="1"/>
            </p:cNvSpPr>
            <p:nvPr/>
          </p:nvSpPr>
          <p:spPr bwMode="auto">
            <a:xfrm>
              <a:off x="4416" y="2640"/>
              <a:ext cx="384" cy="2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b="1">
                  <a:solidFill>
                    <a:srgbClr val="CC3300"/>
                  </a:solidFill>
                  <a:latin typeface="Times New Roman" pitchFamily="18" charset="0"/>
                </a:rPr>
                <a:t>IRR</a:t>
              </a:r>
            </a:p>
          </p:txBody>
        </p:sp>
      </p:grpSp>
      <p:sp>
        <p:nvSpPr>
          <p:cNvPr id="2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1331082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dirty="0" smtClean="0"/>
              <a:t>Cost of equity</a:t>
            </a:r>
          </a:p>
        </p:txBody>
      </p:sp>
      <p:sp>
        <p:nvSpPr>
          <p:cNvPr id="9219" name="Rectangle 3"/>
          <p:cNvSpPr>
            <a:spLocks noGrp="1" noChangeArrowheads="1"/>
          </p:cNvSpPr>
          <p:nvPr>
            <p:ph idx="1"/>
          </p:nvPr>
        </p:nvSpPr>
        <p:spPr>
          <a:xfrm>
            <a:off x="457200" y="2052786"/>
            <a:ext cx="8229600" cy="4378178"/>
          </a:xfrm>
        </p:spPr>
        <p:txBody>
          <a:bodyPr/>
          <a:lstStyle/>
          <a:p>
            <a:pPr eaLnBrk="1" hangingPunct="1"/>
            <a:r>
              <a:rPr lang="en-US" altLang="en-US" sz="2400" dirty="0" smtClean="0"/>
              <a:t>The cost of equity capital (</a:t>
            </a:r>
            <a:r>
              <a:rPr lang="en-US" altLang="en-US" sz="2400" i="1" dirty="0" err="1" smtClean="0"/>
              <a:t>K</a:t>
            </a:r>
            <a:r>
              <a:rPr lang="en-US" altLang="en-US" sz="2400" i="1" baseline="-25000" dirty="0" err="1" smtClean="0"/>
              <a:t>e</a:t>
            </a:r>
            <a:r>
              <a:rPr lang="en-US" altLang="en-US" sz="2400" dirty="0" smtClean="0"/>
              <a:t>) of a firm is the expected return on the firm’s stock that investors require.</a:t>
            </a:r>
          </a:p>
          <a:p>
            <a:pPr eaLnBrk="1" hangingPunct="1"/>
            <a:r>
              <a:rPr lang="en-US" altLang="en-US" sz="2400" dirty="0" smtClean="0"/>
              <a:t>This return is frequently estimated using the Capital Asset Pricing Model (CAPM):</a:t>
            </a:r>
          </a:p>
        </p:txBody>
      </p:sp>
      <p:grpSp>
        <p:nvGrpSpPr>
          <p:cNvPr id="9220" name="Group 4"/>
          <p:cNvGrpSpPr>
            <a:grpSpLocks/>
          </p:cNvGrpSpPr>
          <p:nvPr/>
        </p:nvGrpSpPr>
        <p:grpSpPr bwMode="auto">
          <a:xfrm>
            <a:off x="1371600" y="4953000"/>
            <a:ext cx="5037138" cy="1138552"/>
            <a:chOff x="2112" y="2880"/>
            <a:chExt cx="2856" cy="621"/>
          </a:xfrm>
        </p:grpSpPr>
        <p:sp>
          <p:nvSpPr>
            <p:cNvPr id="9226" name="Text Box 5"/>
            <p:cNvSpPr txBox="1">
              <a:spLocks noChangeArrowheads="1"/>
            </p:cNvSpPr>
            <p:nvPr/>
          </p:nvSpPr>
          <p:spPr bwMode="auto">
            <a:xfrm>
              <a:off x="2112" y="3072"/>
              <a:ext cx="1200" cy="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pPr>
              <a:r>
                <a:rPr lang="en-US" altLang="en-US" sz="2700" dirty="0">
                  <a:solidFill>
                    <a:srgbClr val="FFFFFF"/>
                  </a:solidFill>
                  <a:latin typeface="Times New Roman" pitchFamily="18" charset="0"/>
                </a:rPr>
                <a:t>where</a:t>
              </a:r>
            </a:p>
          </p:txBody>
        </p:sp>
        <p:grpSp>
          <p:nvGrpSpPr>
            <p:cNvPr id="9227" name="Group 6"/>
            <p:cNvGrpSpPr>
              <a:grpSpLocks/>
            </p:cNvGrpSpPr>
            <p:nvPr/>
          </p:nvGrpSpPr>
          <p:grpSpPr bwMode="auto">
            <a:xfrm>
              <a:off x="3312" y="2880"/>
              <a:ext cx="1656" cy="621"/>
              <a:chOff x="528" y="2928"/>
              <a:chExt cx="1656" cy="621"/>
            </a:xfrm>
          </p:grpSpPr>
          <p:sp>
            <p:nvSpPr>
              <p:cNvPr id="9228" name="Rectangle 7"/>
              <p:cNvSpPr>
                <a:spLocks noChangeArrowheads="1"/>
              </p:cNvSpPr>
              <p:nvPr/>
            </p:nvSpPr>
            <p:spPr bwMode="auto">
              <a:xfrm>
                <a:off x="528" y="3081"/>
                <a:ext cx="489"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sz="2800" dirty="0">
                    <a:solidFill>
                      <a:srgbClr val="FFFFFF"/>
                    </a:solidFill>
                    <a:latin typeface="Symbol" pitchFamily="18" charset="2"/>
                  </a:rPr>
                  <a:t>b</a:t>
                </a:r>
                <a:r>
                  <a:rPr lang="en-US" altLang="en-US" sz="2800" baseline="-25000" dirty="0">
                    <a:solidFill>
                      <a:srgbClr val="FFFFFF"/>
                    </a:solidFill>
                    <a:latin typeface="Times New Roman" pitchFamily="18" charset="0"/>
                  </a:rPr>
                  <a:t>i </a:t>
                </a:r>
                <a:r>
                  <a:rPr lang="en-US" altLang="en-US" sz="2800" dirty="0">
                    <a:solidFill>
                      <a:srgbClr val="FFFFFF"/>
                    </a:solidFill>
                    <a:latin typeface="Times New Roman" pitchFamily="18" charset="0"/>
                  </a:rPr>
                  <a:t> =</a:t>
                </a:r>
                <a:endParaRPr lang="en-US" altLang="en-US" sz="2800" i="1" baseline="-25000" dirty="0">
                  <a:solidFill>
                    <a:srgbClr val="FFFFFF"/>
                  </a:solidFill>
                  <a:latin typeface="Times New Roman" pitchFamily="18" charset="0"/>
                </a:endParaRPr>
              </a:p>
            </p:txBody>
          </p:sp>
          <p:sp>
            <p:nvSpPr>
              <p:cNvPr id="9229" name="Text Box 8"/>
              <p:cNvSpPr txBox="1">
                <a:spLocks noChangeArrowheads="1"/>
              </p:cNvSpPr>
              <p:nvPr/>
            </p:nvSpPr>
            <p:spPr bwMode="auto">
              <a:xfrm>
                <a:off x="960" y="2928"/>
                <a:ext cx="1224"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err="1">
                    <a:solidFill>
                      <a:srgbClr val="FFFFFF"/>
                    </a:solidFill>
                    <a:latin typeface="Times New Roman" pitchFamily="18" charset="0"/>
                  </a:rPr>
                  <a:t>Cov</a:t>
                </a:r>
                <a:r>
                  <a:rPr lang="en-US" altLang="en-US" sz="2800" dirty="0">
                    <a:solidFill>
                      <a:srgbClr val="FFFFFF"/>
                    </a:solidFill>
                    <a:latin typeface="Times New Roman" pitchFamily="18" charset="0"/>
                  </a:rPr>
                  <a:t>(</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i</a:t>
                </a:r>
                <a:r>
                  <a:rPr lang="en-US" altLang="en-US" sz="2800" baseline="-25000" dirty="0">
                    <a:solidFill>
                      <a:srgbClr val="FFFFFF"/>
                    </a:solidFill>
                    <a:latin typeface="Times New Roman" pitchFamily="18" charset="0"/>
                  </a:rPr>
                  <a:t> ,</a:t>
                </a:r>
                <a:r>
                  <a:rPr lang="en-US" altLang="en-US" sz="2800" dirty="0">
                    <a:solidFill>
                      <a:srgbClr val="FFFFFF"/>
                    </a:solidFill>
                    <a:latin typeface="Times New Roman" pitchFamily="18" charset="0"/>
                  </a:rPr>
                  <a:t>R</a:t>
                </a:r>
                <a:r>
                  <a:rPr lang="en-US" altLang="en-US" sz="2800" baseline="-25000" dirty="0">
                    <a:solidFill>
                      <a:srgbClr val="FFFFFF"/>
                    </a:solidFill>
                    <a:latin typeface="Times New Roman" pitchFamily="18" charset="0"/>
                  </a:rPr>
                  <a:t>M</a:t>
                </a:r>
                <a:r>
                  <a:rPr lang="en-US" altLang="en-US" sz="2800" dirty="0">
                    <a:solidFill>
                      <a:srgbClr val="FFFFFF"/>
                    </a:solidFill>
                    <a:latin typeface="Times New Roman" pitchFamily="18" charset="0"/>
                  </a:rPr>
                  <a:t>)</a:t>
                </a:r>
              </a:p>
            </p:txBody>
          </p:sp>
          <p:sp>
            <p:nvSpPr>
              <p:cNvPr id="9230" name="Rectangle 9"/>
              <p:cNvSpPr>
                <a:spLocks noChangeArrowheads="1"/>
              </p:cNvSpPr>
              <p:nvPr/>
            </p:nvSpPr>
            <p:spPr bwMode="auto">
              <a:xfrm>
                <a:off x="1056" y="3264"/>
                <a:ext cx="779"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err="1">
                    <a:solidFill>
                      <a:srgbClr val="FFFFFF"/>
                    </a:solidFill>
                    <a:latin typeface="Times New Roman" pitchFamily="18" charset="0"/>
                  </a:rPr>
                  <a:t>Var</a:t>
                </a:r>
                <a:r>
                  <a:rPr lang="en-US" altLang="en-US" sz="2800" dirty="0">
                    <a:solidFill>
                      <a:srgbClr val="FFFFFF"/>
                    </a:solidFill>
                    <a:latin typeface="Times New Roman" pitchFamily="18" charset="0"/>
                  </a:rPr>
                  <a:t>(R</a:t>
                </a:r>
                <a:r>
                  <a:rPr lang="en-US" altLang="en-US" sz="2800" baseline="-25000" dirty="0">
                    <a:solidFill>
                      <a:srgbClr val="FFFFFF"/>
                    </a:solidFill>
                    <a:latin typeface="Times New Roman" pitchFamily="18" charset="0"/>
                  </a:rPr>
                  <a:t>M</a:t>
                </a:r>
                <a:r>
                  <a:rPr lang="en-US" altLang="en-US" sz="2800" dirty="0">
                    <a:solidFill>
                      <a:srgbClr val="FFFFFF"/>
                    </a:solidFill>
                    <a:latin typeface="Times New Roman" pitchFamily="18" charset="0"/>
                  </a:rPr>
                  <a:t>)</a:t>
                </a:r>
              </a:p>
            </p:txBody>
          </p:sp>
          <p:sp>
            <p:nvSpPr>
              <p:cNvPr id="9231" name="Line 10"/>
              <p:cNvSpPr>
                <a:spLocks noChangeShapeType="1"/>
              </p:cNvSpPr>
              <p:nvPr/>
            </p:nvSpPr>
            <p:spPr bwMode="auto">
              <a:xfrm>
                <a:off x="1056" y="3264"/>
                <a:ext cx="96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grpSp>
        <p:nvGrpSpPr>
          <p:cNvPr id="9221" name="Group 11"/>
          <p:cNvGrpSpPr>
            <a:grpSpLocks/>
          </p:cNvGrpSpPr>
          <p:nvPr/>
        </p:nvGrpSpPr>
        <p:grpSpPr bwMode="auto">
          <a:xfrm>
            <a:off x="2667000" y="4114802"/>
            <a:ext cx="3556000" cy="522774"/>
            <a:chOff x="1200" y="2496"/>
            <a:chExt cx="2016" cy="286"/>
          </a:xfrm>
        </p:grpSpPr>
        <p:sp>
          <p:nvSpPr>
            <p:cNvPr id="9223" name="Text Box 12"/>
            <p:cNvSpPr txBox="1">
              <a:spLocks noChangeArrowheads="1"/>
            </p:cNvSpPr>
            <p:nvPr/>
          </p:nvSpPr>
          <p:spPr bwMode="auto">
            <a:xfrm>
              <a:off x="1200" y="2496"/>
              <a:ext cx="2016"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i</a:t>
              </a:r>
              <a:r>
                <a:rPr lang="en-US" altLang="en-US" sz="2800" baseline="-25000" dirty="0">
                  <a:solidFill>
                    <a:srgbClr val="FFFFFF"/>
                  </a:solidFill>
                  <a:latin typeface="Times New Roman" pitchFamily="18" charset="0"/>
                </a:rPr>
                <a:t> </a:t>
              </a:r>
              <a:r>
                <a:rPr lang="en-US" altLang="en-US" sz="2800" dirty="0">
                  <a:solidFill>
                    <a:srgbClr val="FFFFFF"/>
                  </a:solidFill>
                  <a:latin typeface="Times New Roman" pitchFamily="18" charset="0"/>
                </a:rPr>
                <a:t>=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 + </a:t>
              </a:r>
              <a:r>
                <a:rPr lang="en-US" altLang="en-US" sz="2800" dirty="0">
                  <a:solidFill>
                    <a:srgbClr val="FFFFFF"/>
                  </a:solidFill>
                  <a:latin typeface="Symbol" pitchFamily="18" charset="2"/>
                </a:rPr>
                <a:t>b</a:t>
              </a:r>
              <a:r>
                <a:rPr lang="en-US" altLang="en-US" sz="2800" baseline="-25000" dirty="0">
                  <a:solidFill>
                    <a:srgbClr val="FFFFFF"/>
                  </a:solidFill>
                  <a:latin typeface="Times New Roman" pitchFamily="18" charset="0"/>
                </a:rPr>
                <a:t>i</a:t>
              </a:r>
              <a:r>
                <a:rPr lang="en-US" altLang="en-US" sz="2800" dirty="0">
                  <a:solidFill>
                    <a:srgbClr val="FFFFFF"/>
                  </a:solidFill>
                  <a:latin typeface="Times New Roman" pitchFamily="18" charset="0"/>
                </a:rPr>
                <a:t>(R</a:t>
              </a:r>
              <a:r>
                <a:rPr lang="en-US" altLang="en-US" sz="2800" baseline="-25000" dirty="0">
                  <a:solidFill>
                    <a:srgbClr val="FFFFFF"/>
                  </a:solidFill>
                  <a:latin typeface="Times New Roman" pitchFamily="18" charset="0"/>
                </a:rPr>
                <a:t>M</a:t>
              </a:r>
              <a:r>
                <a:rPr lang="en-US" altLang="en-US" sz="2800" dirty="0">
                  <a:solidFill>
                    <a:srgbClr val="FFFFFF"/>
                  </a:solidFill>
                  <a:latin typeface="Times New Roman" pitchFamily="18" charset="0"/>
                </a:rPr>
                <a:t> –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a:t>
              </a:r>
            </a:p>
          </p:txBody>
        </p:sp>
        <p:sp>
          <p:nvSpPr>
            <p:cNvPr id="9224" name="Line 13"/>
            <p:cNvSpPr>
              <a:spLocks noChangeShapeType="1"/>
            </p:cNvSpPr>
            <p:nvPr/>
          </p:nvSpPr>
          <p:spPr bwMode="auto">
            <a:xfrm>
              <a:off x="1248"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25" name="Line 14"/>
            <p:cNvSpPr>
              <a:spLocks noChangeShapeType="1"/>
            </p:cNvSpPr>
            <p:nvPr/>
          </p:nvSpPr>
          <p:spPr bwMode="auto">
            <a:xfrm>
              <a:off x="2304"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1039129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533400" y="2244772"/>
            <a:ext cx="8229600" cy="17763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buFont typeface="Wingdings" pitchFamily="2" charset="2"/>
              <a:buChar char="§"/>
            </a:pPr>
            <a:r>
              <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If capital markets are segmented, </a:t>
            </a:r>
            <a:r>
              <a:rPr lang="en-US" altLang="en-US" sz="2400" dirty="0" smtClean="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investors </a:t>
            </a:r>
            <a:r>
              <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can only invest domestically. This means that the market portfolio (M) in the CAPM formula would be the domestic portfolio instead of the world portfolio. </a:t>
            </a:r>
          </a:p>
          <a:p>
            <a:pPr eaLnBrk="1" hangingPunct="1">
              <a:spcBef>
                <a:spcPct val="20000"/>
              </a:spcBef>
              <a:buFont typeface="Wingdings" pitchFamily="2" charset="2"/>
              <a:buChar char="§"/>
            </a:pPr>
            <a:endPar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20000"/>
              </a:spcBef>
              <a:buFont typeface="Wingdings" pitchFamily="2" charset="2"/>
              <a:buChar char="§"/>
            </a:pPr>
            <a:endPar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20000"/>
              </a:spcBef>
              <a:buFont typeface="Wingdings" pitchFamily="2" charset="2"/>
              <a:buChar char="§"/>
            </a:pPr>
            <a:endPar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20000"/>
              </a:spcBef>
              <a:buFont typeface="Wingdings" pitchFamily="2" charset="2"/>
              <a:buChar char="§"/>
            </a:pPr>
            <a:r>
              <a:rPr lang="en-US" altLang="en-US" sz="2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Clearly integration or segmentation of international financial markets has major implications for determining the cost of capital.</a:t>
            </a:r>
          </a:p>
          <a:p>
            <a:pPr eaLnBrk="1" hangingPunct="1">
              <a:spcBef>
                <a:spcPct val="20000"/>
              </a:spcBef>
              <a:buFont typeface="Wingdings" pitchFamily="2" charset="2"/>
              <a:buChar char="§"/>
            </a:pPr>
            <a:endPar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20000"/>
              </a:spcBef>
              <a:buFont typeface="Wingdings" pitchFamily="2" charset="2"/>
              <a:buChar char="§"/>
            </a:pPr>
            <a:endPar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243" name="Rectangle 2"/>
          <p:cNvSpPr>
            <a:spLocks noGrp="1" noChangeArrowheads="1"/>
          </p:cNvSpPr>
          <p:nvPr>
            <p:ph type="title"/>
          </p:nvPr>
        </p:nvSpPr>
        <p:spPr>
          <a:xfrm>
            <a:off x="533401" y="380999"/>
            <a:ext cx="8229600" cy="1435493"/>
          </a:xfrm>
        </p:spPr>
        <p:txBody>
          <a:bodyPr>
            <a:noAutofit/>
          </a:bodyPr>
          <a:lstStyle/>
          <a:p>
            <a:pPr eaLnBrk="1" hangingPunct="1"/>
            <a:r>
              <a:rPr lang="en-US" altLang="en-US" sz="3000" dirty="0" smtClean="0"/>
              <a:t>Cost of equity: segmentation vs. integration</a:t>
            </a:r>
          </a:p>
        </p:txBody>
      </p:sp>
      <p:sp>
        <p:nvSpPr>
          <p:cNvPr id="10244" name="Text Box 4"/>
          <p:cNvSpPr txBox="1">
            <a:spLocks noChangeArrowheads="1"/>
          </p:cNvSpPr>
          <p:nvPr/>
        </p:nvSpPr>
        <p:spPr bwMode="auto">
          <a:xfrm>
            <a:off x="1447800" y="4191000"/>
            <a:ext cx="127000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3236" tIns="51618" rIns="103236" bIns="5161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700" dirty="0">
                <a:solidFill>
                  <a:srgbClr val="FFFFFF"/>
                </a:solidFill>
                <a:latin typeface="Times New Roman" pitchFamily="18" charset="0"/>
              </a:rPr>
              <a:t>versus</a:t>
            </a:r>
          </a:p>
        </p:txBody>
      </p:sp>
      <p:grpSp>
        <p:nvGrpSpPr>
          <p:cNvPr id="10245" name="Group 6"/>
          <p:cNvGrpSpPr>
            <a:grpSpLocks/>
          </p:cNvGrpSpPr>
          <p:nvPr/>
        </p:nvGrpSpPr>
        <p:grpSpPr bwMode="auto">
          <a:xfrm>
            <a:off x="2438400" y="3810002"/>
            <a:ext cx="4740275" cy="522774"/>
            <a:chOff x="3840" y="2496"/>
            <a:chExt cx="2688" cy="286"/>
          </a:xfrm>
        </p:grpSpPr>
        <p:sp>
          <p:nvSpPr>
            <p:cNvPr id="10252" name="Text Box 7"/>
            <p:cNvSpPr txBox="1">
              <a:spLocks noChangeArrowheads="1"/>
            </p:cNvSpPr>
            <p:nvPr/>
          </p:nvSpPr>
          <p:spPr bwMode="auto">
            <a:xfrm>
              <a:off x="3840" y="2496"/>
              <a:ext cx="2688"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i</a:t>
              </a:r>
              <a:r>
                <a:rPr lang="en-US" altLang="en-US" sz="2800" baseline="-25000" dirty="0">
                  <a:solidFill>
                    <a:srgbClr val="FFFFFF"/>
                  </a:solidFill>
                  <a:latin typeface="Times New Roman" pitchFamily="18" charset="0"/>
                </a:rPr>
                <a:t> </a:t>
              </a:r>
              <a:r>
                <a:rPr lang="en-US" altLang="en-US" sz="2800" dirty="0">
                  <a:solidFill>
                    <a:srgbClr val="FFFFFF"/>
                  </a:solidFill>
                  <a:latin typeface="Times New Roman" pitchFamily="18" charset="0"/>
                </a:rPr>
                <a:t>=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 + </a:t>
              </a:r>
              <a:r>
                <a:rPr lang="en-US" altLang="en-US" sz="2800" dirty="0">
                  <a:solidFill>
                    <a:srgbClr val="FFFFFF"/>
                  </a:solidFill>
                  <a:latin typeface="Symbol" pitchFamily="18" charset="2"/>
                </a:rPr>
                <a:t>b</a:t>
              </a:r>
              <a:r>
                <a:rPr lang="en-US" altLang="en-US" sz="2800" baseline="-25000" dirty="0">
                  <a:solidFill>
                    <a:srgbClr val="FFFFFF"/>
                  </a:solidFill>
                  <a:latin typeface="Times New Roman" pitchFamily="18" charset="0"/>
                </a:rPr>
                <a:t>i    </a:t>
              </a:r>
              <a:r>
                <a:rPr lang="en-US" altLang="en-US" sz="2800" dirty="0">
                  <a:solidFill>
                    <a:srgbClr val="FFFFFF"/>
                  </a:solidFill>
                  <a:latin typeface="Times New Roman" pitchFamily="18" charset="0"/>
                </a:rPr>
                <a:t>(R</a:t>
              </a:r>
              <a:r>
                <a:rPr lang="en-US" altLang="en-US" sz="2800" baseline="-25000" dirty="0">
                  <a:solidFill>
                    <a:srgbClr val="FFFFFF"/>
                  </a:solidFill>
                  <a:latin typeface="Times New Roman" pitchFamily="18" charset="0"/>
                </a:rPr>
                <a:t>U.S.</a:t>
              </a:r>
              <a:r>
                <a:rPr lang="en-US" altLang="en-US" sz="2800" dirty="0">
                  <a:solidFill>
                    <a:srgbClr val="FFFFFF"/>
                  </a:solidFill>
                  <a:latin typeface="Times New Roman" pitchFamily="18" charset="0"/>
                </a:rPr>
                <a:t> –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a:t>
              </a:r>
            </a:p>
          </p:txBody>
        </p:sp>
        <p:sp>
          <p:nvSpPr>
            <p:cNvPr id="10253" name="Line 8"/>
            <p:cNvSpPr>
              <a:spLocks noChangeShapeType="1"/>
            </p:cNvSpPr>
            <p:nvPr/>
          </p:nvSpPr>
          <p:spPr bwMode="auto">
            <a:xfrm>
              <a:off x="3888"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4" name="Text Box 9"/>
            <p:cNvSpPr txBox="1">
              <a:spLocks noChangeArrowheads="1"/>
            </p:cNvSpPr>
            <p:nvPr/>
          </p:nvSpPr>
          <p:spPr bwMode="auto">
            <a:xfrm>
              <a:off x="4752" y="2544"/>
              <a:ext cx="384" cy="2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000" baseline="30000" dirty="0" smtClean="0">
                  <a:solidFill>
                    <a:srgbClr val="FFFFFF"/>
                  </a:solidFill>
                  <a:latin typeface="Times New Roman" pitchFamily="18" charset="0"/>
                </a:rPr>
                <a:t>U.S </a:t>
              </a:r>
              <a:r>
                <a:rPr lang="en-US" altLang="en-US" sz="2700" baseline="30000" dirty="0" smtClean="0">
                  <a:latin typeface="Times New Roman" pitchFamily="18" charset="0"/>
                </a:rPr>
                <a:t>.</a:t>
              </a:r>
              <a:endParaRPr lang="en-US" altLang="en-US" sz="2700" baseline="30000" dirty="0">
                <a:latin typeface="Times New Roman" pitchFamily="18" charset="0"/>
              </a:endParaRPr>
            </a:p>
          </p:txBody>
        </p:sp>
        <p:sp>
          <p:nvSpPr>
            <p:cNvPr id="10255" name="Line 10"/>
            <p:cNvSpPr>
              <a:spLocks noChangeShapeType="1"/>
            </p:cNvSpPr>
            <p:nvPr/>
          </p:nvSpPr>
          <p:spPr bwMode="auto">
            <a:xfrm>
              <a:off x="5136"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0246" name="Group 11"/>
          <p:cNvGrpSpPr>
            <a:grpSpLocks/>
          </p:cNvGrpSpPr>
          <p:nvPr/>
        </p:nvGrpSpPr>
        <p:grpSpPr bwMode="auto">
          <a:xfrm>
            <a:off x="2438400" y="4648202"/>
            <a:ext cx="4740275" cy="522774"/>
            <a:chOff x="3840" y="2496"/>
            <a:chExt cx="2688" cy="286"/>
          </a:xfrm>
        </p:grpSpPr>
        <p:sp>
          <p:nvSpPr>
            <p:cNvPr id="10248" name="Text Box 12"/>
            <p:cNvSpPr txBox="1">
              <a:spLocks noChangeArrowheads="1"/>
            </p:cNvSpPr>
            <p:nvPr/>
          </p:nvSpPr>
          <p:spPr bwMode="auto">
            <a:xfrm>
              <a:off x="3840" y="2496"/>
              <a:ext cx="2688"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i</a:t>
              </a:r>
              <a:r>
                <a:rPr lang="en-US" altLang="en-US" sz="2800" baseline="-25000" dirty="0">
                  <a:solidFill>
                    <a:srgbClr val="FFFFFF"/>
                  </a:solidFill>
                  <a:latin typeface="Times New Roman" pitchFamily="18" charset="0"/>
                </a:rPr>
                <a:t> </a:t>
              </a:r>
              <a:r>
                <a:rPr lang="en-US" altLang="en-US" sz="2800" dirty="0">
                  <a:solidFill>
                    <a:srgbClr val="FFFFFF"/>
                  </a:solidFill>
                  <a:latin typeface="Times New Roman" pitchFamily="18" charset="0"/>
                </a:rPr>
                <a:t>=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 + </a:t>
              </a:r>
              <a:r>
                <a:rPr lang="en-US" altLang="en-US" sz="2800" dirty="0">
                  <a:solidFill>
                    <a:srgbClr val="FFFFFF"/>
                  </a:solidFill>
                  <a:latin typeface="Symbol" pitchFamily="18" charset="2"/>
                </a:rPr>
                <a:t>b</a:t>
              </a:r>
              <a:r>
                <a:rPr lang="en-US" altLang="en-US" sz="2800" baseline="-25000" dirty="0">
                  <a:solidFill>
                    <a:srgbClr val="FFFFFF"/>
                  </a:solidFill>
                  <a:latin typeface="Times New Roman" pitchFamily="18" charset="0"/>
                </a:rPr>
                <a:t>i    </a:t>
              </a:r>
              <a:r>
                <a:rPr lang="en-US" altLang="en-US" sz="2800" dirty="0">
                  <a:solidFill>
                    <a:srgbClr val="FFFFFF"/>
                  </a:solidFill>
                  <a:latin typeface="Times New Roman" pitchFamily="18" charset="0"/>
                </a:rPr>
                <a:t>(R</a:t>
              </a:r>
              <a:r>
                <a:rPr lang="en-US" altLang="en-US" sz="2800" baseline="-25000" dirty="0">
                  <a:solidFill>
                    <a:srgbClr val="FFFFFF"/>
                  </a:solidFill>
                  <a:latin typeface="Times New Roman" pitchFamily="18" charset="0"/>
                </a:rPr>
                <a:t>W</a:t>
              </a:r>
              <a:r>
                <a:rPr lang="en-US" altLang="en-US" sz="2800" dirty="0">
                  <a:solidFill>
                    <a:srgbClr val="FFFFFF"/>
                  </a:solidFill>
                  <a:latin typeface="Times New Roman" pitchFamily="18" charset="0"/>
                </a:rPr>
                <a:t> – </a:t>
              </a:r>
              <a:r>
                <a:rPr lang="en-US" altLang="en-US" sz="2800" dirty="0" err="1">
                  <a:solidFill>
                    <a:srgbClr val="FFFFFF"/>
                  </a:solidFill>
                  <a:latin typeface="Times New Roman" pitchFamily="18" charset="0"/>
                </a:rPr>
                <a:t>R</a:t>
              </a:r>
              <a:r>
                <a:rPr lang="en-US" altLang="en-US" sz="2800" baseline="-25000" dirty="0" err="1">
                  <a:solidFill>
                    <a:srgbClr val="FFFFFF"/>
                  </a:solidFill>
                  <a:latin typeface="Times New Roman" pitchFamily="18" charset="0"/>
                </a:rPr>
                <a:t>f</a:t>
              </a:r>
              <a:r>
                <a:rPr lang="en-US" altLang="en-US" sz="2800" dirty="0">
                  <a:solidFill>
                    <a:srgbClr val="FFFFFF"/>
                  </a:solidFill>
                  <a:latin typeface="Times New Roman" pitchFamily="18" charset="0"/>
                </a:rPr>
                <a:t>)</a:t>
              </a:r>
            </a:p>
          </p:txBody>
        </p:sp>
        <p:sp>
          <p:nvSpPr>
            <p:cNvPr id="10249" name="Line 13"/>
            <p:cNvSpPr>
              <a:spLocks noChangeShapeType="1"/>
            </p:cNvSpPr>
            <p:nvPr/>
          </p:nvSpPr>
          <p:spPr bwMode="auto">
            <a:xfrm>
              <a:off x="3888"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50" name="Text Box 14"/>
            <p:cNvSpPr txBox="1">
              <a:spLocks noChangeArrowheads="1"/>
            </p:cNvSpPr>
            <p:nvPr/>
          </p:nvSpPr>
          <p:spPr bwMode="auto">
            <a:xfrm>
              <a:off x="4752" y="2544"/>
              <a:ext cx="480" cy="1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en-US" sz="2400" baseline="30000" dirty="0">
                  <a:solidFill>
                    <a:srgbClr val="FFFFFF"/>
                  </a:solidFill>
                  <a:latin typeface="Times New Roman" pitchFamily="18" charset="0"/>
                </a:rPr>
                <a:t>W</a:t>
              </a:r>
            </a:p>
          </p:txBody>
        </p:sp>
        <p:sp>
          <p:nvSpPr>
            <p:cNvPr id="10251" name="Line 15"/>
            <p:cNvSpPr>
              <a:spLocks noChangeShapeType="1"/>
            </p:cNvSpPr>
            <p:nvPr/>
          </p:nvSpPr>
          <p:spPr bwMode="auto">
            <a:xfrm>
              <a:off x="5136" y="2544"/>
              <a:ext cx="144"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6"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19370275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altLang="en-US" dirty="0" smtClean="0"/>
              <a:t>Does the cost of capital differ?</a:t>
            </a:r>
          </a:p>
        </p:txBody>
      </p:sp>
      <p:sp>
        <p:nvSpPr>
          <p:cNvPr id="11267" name="Rectangle 3"/>
          <p:cNvSpPr>
            <a:spLocks noGrp="1" noChangeArrowheads="1"/>
          </p:cNvSpPr>
          <p:nvPr>
            <p:ph idx="1"/>
          </p:nvPr>
        </p:nvSpPr>
        <p:spPr>
          <a:xfrm>
            <a:off x="457200" y="2067554"/>
            <a:ext cx="8229600" cy="4363410"/>
          </a:xfrm>
        </p:spPr>
        <p:txBody>
          <a:bodyPr/>
          <a:lstStyle/>
          <a:p>
            <a:pPr eaLnBrk="1" hangingPunct="1"/>
            <a:r>
              <a:rPr lang="en-US" altLang="en-US" dirty="0" smtClean="0"/>
              <a:t>There do appear to be differences in the cost of capital in different countries.</a:t>
            </a:r>
          </a:p>
          <a:p>
            <a:pPr eaLnBrk="1" hangingPunct="1"/>
            <a:r>
              <a:rPr lang="en-US" altLang="en-US" dirty="0" smtClean="0"/>
              <a:t>When markets are imperfect (say lack of financial integration and the existence of home </a:t>
            </a:r>
            <a:r>
              <a:rPr lang="en-US" altLang="en-US" dirty="0" smtClean="0"/>
              <a:t>bias, </a:t>
            </a:r>
            <a:r>
              <a:rPr lang="en-US" altLang="en-US" dirty="0" smtClean="0"/>
              <a:t>quality of corporate governance, etc.), international financing can lower the firm’s cost of capital.</a:t>
            </a:r>
          </a:p>
          <a:p>
            <a:pPr eaLnBrk="1" hangingPunct="1"/>
            <a:r>
              <a:rPr lang="en-US" altLang="en-US" dirty="0" smtClean="0"/>
              <a:t>One way to achieve this is to internationalize the firm’s ownership structure.</a:t>
            </a: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13845610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Autofit/>
          </a:bodyPr>
          <a:lstStyle/>
          <a:p>
            <a:pPr eaLnBrk="1" hangingPunct="1"/>
            <a:r>
              <a:rPr lang="en-US" altLang="en-US" sz="4000" dirty="0"/>
              <a:t>H</a:t>
            </a:r>
            <a:r>
              <a:rPr lang="en-US" altLang="en-US" sz="4000" dirty="0" smtClean="0"/>
              <a:t>ome bias and cost of capital</a:t>
            </a:r>
          </a:p>
        </p:txBody>
      </p:sp>
      <p:pic>
        <p:nvPicPr>
          <p:cNvPr id="1229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1801725"/>
            <a:ext cx="7239000" cy="461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3598470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Cross-border share listings</a:t>
            </a:r>
          </a:p>
        </p:txBody>
      </p:sp>
      <p:sp>
        <p:nvSpPr>
          <p:cNvPr id="13315" name="Rectangle 3"/>
          <p:cNvSpPr>
            <a:spLocks noGrp="1" noChangeArrowheads="1"/>
          </p:cNvSpPr>
          <p:nvPr>
            <p:ph idx="1"/>
          </p:nvPr>
        </p:nvSpPr>
        <p:spPr/>
        <p:txBody>
          <a:bodyPr/>
          <a:lstStyle/>
          <a:p>
            <a:pPr eaLnBrk="1" hangingPunct="1"/>
            <a:r>
              <a:rPr lang="en-US" altLang="en-US" dirty="0" smtClean="0"/>
              <a:t>Cross-border listings of stocks have become quite popular among major corporations.</a:t>
            </a:r>
          </a:p>
          <a:p>
            <a:pPr eaLnBrk="1" hangingPunct="1"/>
            <a:r>
              <a:rPr lang="en-US" altLang="en-US" dirty="0" smtClean="0"/>
              <a:t>The largest contingent of foreign stocks are listed on the London Stock Exchange.</a:t>
            </a:r>
          </a:p>
          <a:p>
            <a:pPr eaLnBrk="1" hangingPunct="1"/>
            <a:r>
              <a:rPr lang="en-US" altLang="en-US" dirty="0" smtClean="0"/>
              <a:t>U.S. exchanges attracted the next largest contingent of foreign stocks.</a:t>
            </a:r>
          </a:p>
          <a:p>
            <a:pPr eaLnBrk="1" hangingPunct="1"/>
            <a:r>
              <a:rPr lang="en-US" altLang="en-US" dirty="0" smtClean="0"/>
              <a:t>Examples of foreign firms listed on the NYSE: Canon, Honda, HSBC, China Mobile, UBS, and many more.</a:t>
            </a:r>
          </a:p>
        </p:txBody>
      </p:sp>
      <p:sp>
        <p:nvSpPr>
          <p:cNvPr id="4" name="Rectangle 6"/>
          <p:cNvSpPr>
            <a:spLocks noChangeArrowheads="1"/>
          </p:cNvSpPr>
          <p:nvPr/>
        </p:nvSpPr>
        <p:spPr bwMode="auto">
          <a:xfrm>
            <a:off x="8610600" y="6553200"/>
            <a:ext cx="533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altLang="en-US" sz="1000" dirty="0">
              <a:cs typeface="Arial" charset="0"/>
            </a:endParaRPr>
          </a:p>
        </p:txBody>
      </p:sp>
    </p:spTree>
    <p:extLst>
      <p:ext uri="{BB962C8B-B14F-4D97-AF65-F5344CB8AC3E}">
        <p14:creationId xmlns:p14="http://schemas.microsoft.com/office/powerpoint/2010/main" val="2071718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286</TotalTime>
  <Words>1186</Words>
  <Application>Microsoft Macintosh PowerPoint</Application>
  <PresentationFormat>On-screen Show (4:3)</PresentationFormat>
  <Paragraphs>123</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 Unicode MS</vt:lpstr>
      <vt:lpstr>Calibri</vt:lpstr>
      <vt:lpstr>ItcSymbol-Medium</vt:lpstr>
      <vt:lpstr>Symbol</vt:lpstr>
      <vt:lpstr>Times New Roman</vt:lpstr>
      <vt:lpstr>Trebuchet MS</vt:lpstr>
      <vt:lpstr>Wingdings</vt:lpstr>
      <vt:lpstr>Wingdings 2</vt:lpstr>
      <vt:lpstr>Arial</vt:lpstr>
      <vt:lpstr>Revolution</vt:lpstr>
      <vt:lpstr>International capital structure and the cost of capital </vt:lpstr>
      <vt:lpstr>Sections</vt:lpstr>
      <vt:lpstr>Cost of capital</vt:lpstr>
      <vt:lpstr>Investment decision and the cost of capital</vt:lpstr>
      <vt:lpstr>Cost of equity</vt:lpstr>
      <vt:lpstr>Cost of equity: segmentation vs. integration</vt:lpstr>
      <vt:lpstr>Does the cost of capital differ?</vt:lpstr>
      <vt:lpstr>Home bias and cost of capital</vt:lpstr>
      <vt:lpstr>Cross-border share listings</vt:lpstr>
      <vt:lpstr>Benefits of cross-border listing</vt:lpstr>
      <vt:lpstr>Costs of cross-border listing </vt:lpstr>
      <vt:lpstr>The effect of foreign equity ownership restrictions</vt:lpstr>
      <vt:lpstr>Historical restrictions on foreign ownership</vt:lpstr>
      <vt:lpstr>Dual pricing</vt:lpstr>
      <vt:lpstr>Dual pricing example: Nestlé</vt:lpstr>
      <vt:lpstr>Nestlé: dual pricing gone</vt:lpstr>
      <vt:lpstr>Nestlé’s cost of capital</vt:lpstr>
      <vt:lpstr>Subsidiaries’ capital structure</vt:lpstr>
      <vt:lpstr>End-of-chapter</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Monetary System and Exchange-Rate Systems </dc:title>
  <dc:creator>Kevin Chiang</dc:creator>
  <cp:lastModifiedBy>Microsoft Office User</cp:lastModifiedBy>
  <cp:revision>129</cp:revision>
  <dcterms:created xsi:type="dcterms:W3CDTF">2016-02-29T18:39:39Z</dcterms:created>
  <dcterms:modified xsi:type="dcterms:W3CDTF">2017-12-05T14:13:17Z</dcterms:modified>
</cp:coreProperties>
</file>